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65"/>
  </p:notesMasterIdLst>
  <p:sldIdLst>
    <p:sldId id="296" r:id="rId2"/>
    <p:sldId id="327" r:id="rId3"/>
    <p:sldId id="382" r:id="rId4"/>
    <p:sldId id="379" r:id="rId5"/>
    <p:sldId id="380" r:id="rId6"/>
    <p:sldId id="381" r:id="rId7"/>
    <p:sldId id="383" r:id="rId8"/>
    <p:sldId id="384" r:id="rId9"/>
    <p:sldId id="385" r:id="rId10"/>
    <p:sldId id="439" r:id="rId11"/>
    <p:sldId id="386" r:id="rId12"/>
    <p:sldId id="387" r:id="rId13"/>
    <p:sldId id="388" r:id="rId14"/>
    <p:sldId id="389" r:id="rId15"/>
    <p:sldId id="391" r:id="rId16"/>
    <p:sldId id="390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04" r:id="rId30"/>
    <p:sldId id="405" r:id="rId31"/>
    <p:sldId id="406" r:id="rId32"/>
    <p:sldId id="408" r:id="rId33"/>
    <p:sldId id="409" r:id="rId34"/>
    <p:sldId id="407" r:id="rId35"/>
    <p:sldId id="411" r:id="rId36"/>
    <p:sldId id="412" r:id="rId37"/>
    <p:sldId id="414" r:id="rId38"/>
    <p:sldId id="413" r:id="rId39"/>
    <p:sldId id="415" r:id="rId40"/>
    <p:sldId id="416" r:id="rId41"/>
    <p:sldId id="417" r:id="rId42"/>
    <p:sldId id="418" r:id="rId43"/>
    <p:sldId id="424" r:id="rId44"/>
    <p:sldId id="425" r:id="rId45"/>
    <p:sldId id="427" r:id="rId46"/>
    <p:sldId id="428" r:id="rId47"/>
    <p:sldId id="426" r:id="rId48"/>
    <p:sldId id="419" r:id="rId49"/>
    <p:sldId id="430" r:id="rId50"/>
    <p:sldId id="429" r:id="rId51"/>
    <p:sldId id="431" r:id="rId52"/>
    <p:sldId id="421" r:id="rId53"/>
    <p:sldId id="433" r:id="rId54"/>
    <p:sldId id="432" r:id="rId55"/>
    <p:sldId id="422" r:id="rId56"/>
    <p:sldId id="434" r:id="rId57"/>
    <p:sldId id="435" r:id="rId58"/>
    <p:sldId id="423" r:id="rId59"/>
    <p:sldId id="437" r:id="rId60"/>
    <p:sldId id="438" r:id="rId61"/>
    <p:sldId id="436" r:id="rId62"/>
    <p:sldId id="326" r:id="rId63"/>
    <p:sldId id="378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098E7E-05B6-4472-9273-15139FA64A01}">
          <p14:sldIdLst>
            <p14:sldId id="296"/>
            <p14:sldId id="327"/>
            <p14:sldId id="382"/>
            <p14:sldId id="379"/>
            <p14:sldId id="380"/>
            <p14:sldId id="381"/>
            <p14:sldId id="383"/>
            <p14:sldId id="384"/>
            <p14:sldId id="385"/>
            <p14:sldId id="439"/>
            <p14:sldId id="386"/>
            <p14:sldId id="387"/>
            <p14:sldId id="388"/>
            <p14:sldId id="389"/>
            <p14:sldId id="391"/>
            <p14:sldId id="390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8"/>
            <p14:sldId id="409"/>
            <p14:sldId id="407"/>
            <p14:sldId id="411"/>
            <p14:sldId id="412"/>
            <p14:sldId id="414"/>
            <p14:sldId id="413"/>
            <p14:sldId id="415"/>
            <p14:sldId id="416"/>
            <p14:sldId id="417"/>
            <p14:sldId id="418"/>
            <p14:sldId id="424"/>
            <p14:sldId id="425"/>
            <p14:sldId id="427"/>
            <p14:sldId id="428"/>
            <p14:sldId id="426"/>
            <p14:sldId id="419"/>
            <p14:sldId id="430"/>
            <p14:sldId id="429"/>
            <p14:sldId id="431"/>
            <p14:sldId id="421"/>
            <p14:sldId id="433"/>
            <p14:sldId id="432"/>
            <p14:sldId id="422"/>
            <p14:sldId id="434"/>
            <p14:sldId id="435"/>
            <p14:sldId id="423"/>
            <p14:sldId id="437"/>
            <p14:sldId id="438"/>
            <p14:sldId id="436"/>
            <p14:sldId id="326"/>
            <p14:sldId id="3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FFCCFF"/>
    <a:srgbClr val="FF00FF"/>
    <a:srgbClr val="000066"/>
    <a:srgbClr val="A1BD63"/>
    <a:srgbClr val="006600"/>
    <a:srgbClr val="336600"/>
    <a:srgbClr val="BBD979"/>
    <a:srgbClr val="0033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38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5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450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11.3.2022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11.3.2022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ytchev/Physijs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boytchev.github.io/CourseVAX/LecturesBG/06/E0601-Physijs-library.html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oytchev.github.io/CourseVAX/LecturesBG/06/E0602-Ground.html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boytchev.github.io/CourseVAX/LecturesBG/06/E0603-Two-balls.html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boytchev.github.io/CourseVAX/LecturesBG/06/E0604-Twenty-balls.html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oytchev.github.io/CourseVAX/LecturesBG/06/E0605-Twenty-cubes.html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boytchev.github.io/CourseVAX/LecturesBG/06/E0606-Twenty-cubes-2.html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oytchev.github.io/CourseVAX/LecturesBG/06/E0607-Jumping-cubes.html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boytchev.github.io/CourseVAX/LecturesBG/06/E0608-Jumping-cubes-2.html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boytchev.github.io/CourseVAX/LecturesBG/06/E0609-Domino.html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boytchev.github.io/CourseVAX/LecturesBG/06/E0609-Domino.html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boytchev.github.io/CourseVAX/LecturesBG/06/E0610-Capsules.html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boytchev.github.io/CourseVAX/LecturesBG/06/E0611-Capsule-groups.html" TargetMode="Externa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boytchev.github.io/CourseVAX/LecturesBG/06/E0612-Pawns.html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boytchev.github.io/CourseVAX/LecturesBG/06/E0613-Gravity-collapse.html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boytchev.github.io/CourseVAX/LecturesBG/06/E0614-Gravity.html" TargetMode="Externa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ree-body_problem" TargetMode="External"/><Relationship Id="rId2" Type="http://schemas.openxmlformats.org/officeDocument/2006/relationships/hyperlink" Target="https://bg.wikipedia.org/wiki/&#1047;&#1072;&#1076;&#1072;&#1095;&#1072;_&#1089;_&#1090;&#1088;&#1080;_&#1090;&#1077;&#1083;&#1072;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boytchev.github.io/CourseVAX/LecturesBG/06/E0615-Three-body-problem.html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ellcaffeinated/PhysicsJS" TargetMode="External"/><Relationship Id="rId2" Type="http://schemas.openxmlformats.org/officeDocument/2006/relationships/hyperlink" Target="https://github.com/liabru/matter-j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chteppe.github.io/cannon.js/" TargetMode="External"/><Relationship Id="rId5" Type="http://schemas.openxmlformats.org/officeDocument/2006/relationships/hyperlink" Target="https://github.com/kripken/ammo.js/" TargetMode="External"/><Relationship Id="rId4" Type="http://schemas.openxmlformats.org/officeDocument/2006/relationships/hyperlink" Target="https://chandlerprall.github.io/Physijs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boytchev.github.io/CourseVAX/LecturesBG/06/E0616-Door-with-hinge.html" TargetMode="Externa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boytchev.github.io/CourseVAX/LecturesBG/06/E0617-Collissions.html" TargetMode="Externa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boytchev.github.io/CourseVAX/LecturesBG/06/E0618-Floor-of-tiles.html" TargetMode="Externa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boytchev.github.io/CourseVAX/LecturesBG/06/E0619-Donuts-box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err="1"/>
              <a:t>проф</a:t>
            </a:r>
            <a:r>
              <a:rPr lang="bg-BG" noProof="0" dirty="0"/>
              <a:t>. д-р Павел Бойчев    КИТ-ФМИ-СУ    20</a:t>
            </a:r>
            <a:r>
              <a:rPr lang="en-US" noProof="0" dirty="0"/>
              <a:t>22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bg-BG" noProof="0" dirty="0"/>
              <a:t>Физика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bg-BG" noProof="0" dirty="0"/>
              <a:t>Тема №</a:t>
            </a:r>
            <a:r>
              <a:rPr lang="en-US" dirty="0"/>
              <a:t>6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4247130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337310-5204-4FAD-AC4D-D29AF37AF2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 още</a:t>
            </a:r>
          </a:p>
          <a:p>
            <a:pPr lvl="1"/>
            <a:r>
              <a:rPr lang="bg-BG" dirty="0"/>
              <a:t>Оригиналната </a:t>
            </a:r>
            <a:r>
              <a:rPr lang="en-US" dirty="0" err="1"/>
              <a:t>Physijs</a:t>
            </a:r>
            <a:r>
              <a:rPr lang="bg-BG" dirty="0"/>
              <a:t> не е актуализирана</a:t>
            </a:r>
          </a:p>
          <a:p>
            <a:pPr lvl="1"/>
            <a:r>
              <a:rPr lang="bg-BG" dirty="0"/>
              <a:t>Работи докъм </a:t>
            </a:r>
            <a:r>
              <a:rPr lang="en-US" dirty="0"/>
              <a:t>Three.js 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119</a:t>
            </a:r>
            <a:r>
              <a:rPr lang="en-US" dirty="0"/>
              <a:t>,</a:t>
            </a:r>
            <a:r>
              <a:rPr lang="bg-BG" dirty="0"/>
              <a:t> а тази година курсът ползва </a:t>
            </a:r>
            <a:r>
              <a:rPr lang="en-US" dirty="0"/>
              <a:t>Three.js 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135</a:t>
            </a:r>
          </a:p>
          <a:p>
            <a:r>
              <a:rPr lang="bg-BG" dirty="0"/>
              <a:t>Актуализация на </a:t>
            </a:r>
            <a:r>
              <a:rPr lang="en-US" dirty="0" err="1"/>
              <a:t>Physijs</a:t>
            </a:r>
            <a:endParaRPr lang="en-US" dirty="0"/>
          </a:p>
          <a:p>
            <a:pPr lvl="1"/>
            <a:r>
              <a:rPr lang="bg-BG" dirty="0"/>
              <a:t>Тук </a:t>
            </a:r>
            <a:r>
              <a:rPr lang="en-GB" dirty="0">
                <a:hlinkClick r:id="rId2"/>
              </a:rPr>
              <a:t>github.com/boytchev/Physijs</a:t>
            </a:r>
            <a:endParaRPr lang="bg-BG" dirty="0"/>
          </a:p>
          <a:p>
            <a:pPr lvl="1"/>
            <a:r>
              <a:rPr lang="bg-BG" dirty="0"/>
              <a:t>Променени дефиниции на класове</a:t>
            </a:r>
          </a:p>
          <a:p>
            <a:pPr lvl="1"/>
            <a:r>
              <a:rPr lang="bg-BG" dirty="0"/>
              <a:t>Променени типове на геометрии</a:t>
            </a:r>
          </a:p>
        </p:txBody>
      </p:sp>
    </p:spTree>
    <p:extLst>
      <p:ext uri="{BB962C8B-B14F-4D97-AF65-F5344CB8AC3E}">
        <p14:creationId xmlns:p14="http://schemas.microsoft.com/office/powerpoint/2010/main" val="1361730586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Първи пример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Минимален пример с топка</a:t>
            </a:r>
          </a:p>
          <a:p>
            <a:pPr lvl="1"/>
            <a:r>
              <a:rPr lang="bg-BG" dirty="0"/>
              <a:t>Ще направим топка, но през </a:t>
            </a:r>
            <a:r>
              <a:rPr lang="en-US" dirty="0" err="1"/>
              <a:t>Physijs</a:t>
            </a:r>
            <a:endParaRPr lang="bg-BG" dirty="0"/>
          </a:p>
          <a:p>
            <a:pPr lvl="1"/>
            <a:r>
              <a:rPr lang="bg-BG" dirty="0"/>
              <a:t>От библиотеката ни трябват три файла – </a:t>
            </a:r>
            <a:r>
              <a:rPr lang="en-GB" dirty="0">
                <a:solidFill>
                  <a:srgbClr val="FF388C"/>
                </a:solidFill>
              </a:rPr>
              <a:t>physi.js</a:t>
            </a:r>
            <a:r>
              <a:rPr lang="bg-BG" dirty="0"/>
              <a:t>, </a:t>
            </a:r>
            <a:r>
              <a:rPr lang="en-GB" dirty="0">
                <a:solidFill>
                  <a:srgbClr val="FF388C"/>
                </a:solidFill>
              </a:rPr>
              <a:t>physijs_worker.js</a:t>
            </a:r>
            <a:r>
              <a:rPr lang="bg-BG" dirty="0"/>
              <a:t> и </a:t>
            </a:r>
            <a:r>
              <a:rPr lang="en-GB" dirty="0">
                <a:solidFill>
                  <a:srgbClr val="FF388C"/>
                </a:solidFill>
              </a:rPr>
              <a:t>ammo.js</a:t>
            </a:r>
            <a:r>
              <a:rPr lang="bg-BG" dirty="0"/>
              <a:t> </a:t>
            </a:r>
          </a:p>
          <a:p>
            <a:pPr lvl="1"/>
            <a:r>
              <a:rPr lang="bg-BG" dirty="0"/>
              <a:t>Включваме </a:t>
            </a:r>
            <a:r>
              <a:rPr lang="en-GB" dirty="0">
                <a:solidFill>
                  <a:srgbClr val="FF388C"/>
                </a:solidFill>
              </a:rPr>
              <a:t>physi.js </a:t>
            </a:r>
            <a:r>
              <a:rPr lang="bg-BG" dirty="0"/>
              <a:t>с таг </a:t>
            </a:r>
            <a:r>
              <a:rPr lang="en-US" dirty="0">
                <a:solidFill>
                  <a:srgbClr val="FF388C"/>
                </a:solidFill>
              </a:rPr>
              <a:t>&lt;script&gt;</a:t>
            </a:r>
            <a:r>
              <a:rPr lang="en-US" dirty="0"/>
              <a:t>, </a:t>
            </a:r>
            <a:r>
              <a:rPr lang="bg-BG" dirty="0"/>
              <a:t>а той зарежда останалите два</a:t>
            </a:r>
            <a:endParaRPr lang="en-US" dirty="0"/>
          </a:p>
          <a:p>
            <a:pPr lvl="1"/>
            <a:r>
              <a:rPr lang="bg-BG" dirty="0"/>
              <a:t>При нужда можем да посочим къде са:</a:t>
            </a:r>
          </a:p>
          <a:p>
            <a:pPr marL="741363" lvl="2"/>
            <a:r>
              <a:rPr lang="en-GB" sz="2800" dirty="0" err="1">
                <a:solidFill>
                  <a:srgbClr val="FF388C"/>
                </a:solidFill>
              </a:rPr>
              <a:t>Physijs.scripts.worker</a:t>
            </a:r>
            <a:r>
              <a:rPr lang="en-GB" sz="2800" dirty="0">
                <a:solidFill>
                  <a:srgbClr val="FF388C"/>
                </a:solidFill>
              </a:rPr>
              <a:t> = 'physijs_worker.js';</a:t>
            </a:r>
            <a:endParaRPr lang="bg-BG" sz="2800" dirty="0">
              <a:solidFill>
                <a:srgbClr val="FF388C"/>
              </a:solidFill>
            </a:endParaRPr>
          </a:p>
          <a:p>
            <a:pPr marL="741363" lvl="2"/>
            <a:r>
              <a:rPr lang="en-GB" sz="2800" dirty="0" err="1">
                <a:solidFill>
                  <a:srgbClr val="FF388C"/>
                </a:solidFill>
              </a:rPr>
              <a:t>Physijs.scripts.ammo</a:t>
            </a:r>
            <a:r>
              <a:rPr lang="en-GB" sz="2800" dirty="0">
                <a:solidFill>
                  <a:srgbClr val="FF388C"/>
                </a:solidFill>
              </a:rPr>
              <a:t> = 'ammo.js';</a:t>
            </a:r>
            <a:endParaRPr lang="bg-BG" sz="2800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41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Сцената</a:t>
            </a:r>
          </a:p>
          <a:p>
            <a:pPr lvl="1"/>
            <a:r>
              <a:rPr lang="bg-BG" dirty="0"/>
              <a:t>Сцената трябва да е физична, за да се включват физичните свойства</a:t>
            </a:r>
          </a:p>
          <a:p>
            <a:pPr lvl="1">
              <a:tabLst>
                <a:tab pos="1196975" algn="l"/>
              </a:tabLst>
            </a:pPr>
            <a:r>
              <a:rPr lang="bg-BG" dirty="0"/>
              <a:t>Във </a:t>
            </a:r>
            <a:r>
              <a:rPr lang="en-US" dirty="0" err="1">
                <a:solidFill>
                  <a:srgbClr val="FF388C"/>
                </a:solidFill>
              </a:rPr>
              <a:t>vaxInit</a:t>
            </a:r>
            <a:r>
              <a:rPr lang="bg-BG" dirty="0"/>
              <a:t> се проверява дали </a:t>
            </a:r>
            <a:r>
              <a:rPr lang="en-US" dirty="0" err="1"/>
              <a:t>Physijs</a:t>
            </a:r>
            <a:r>
              <a:rPr lang="bg-BG" dirty="0"/>
              <a:t> е дефинирано от включването на </a:t>
            </a:r>
            <a:r>
              <a:rPr lang="en-GB" dirty="0">
                <a:solidFill>
                  <a:srgbClr val="FF388C"/>
                </a:solidFill>
              </a:rPr>
              <a:t>physi.js</a:t>
            </a:r>
            <a:endParaRPr lang="bg-BG" dirty="0"/>
          </a:p>
          <a:p>
            <a:pPr lvl="1">
              <a:tabLst>
                <a:tab pos="1196975" algn="l"/>
              </a:tabLst>
            </a:pPr>
            <a:r>
              <a:rPr lang="bg-BG" dirty="0"/>
              <a:t>Ако е дефинирано, тогава вместо</a:t>
            </a:r>
            <a:br>
              <a:rPr lang="bg-BG" dirty="0"/>
            </a:br>
            <a:r>
              <a:rPr lang="bg-BG" dirty="0"/>
              <a:t>	</a:t>
            </a:r>
            <a:r>
              <a:rPr lang="en-GB" dirty="0"/>
              <a:t>scene = new </a:t>
            </a:r>
            <a:r>
              <a:rPr lang="en-GB" dirty="0" err="1"/>
              <a:t>THREE.Scene</a:t>
            </a:r>
            <a:r>
              <a:rPr lang="en-GB" dirty="0"/>
              <a:t>();</a:t>
            </a:r>
            <a:br>
              <a:rPr lang="bg-BG" dirty="0"/>
            </a:br>
            <a:r>
              <a:rPr lang="bg-BG" dirty="0"/>
              <a:t>използва</a:t>
            </a:r>
            <a:br>
              <a:rPr lang="bg-BG" dirty="0"/>
            </a:br>
            <a:r>
              <a:rPr lang="bg-BG" dirty="0"/>
              <a:t>	</a:t>
            </a:r>
            <a:r>
              <a:rPr lang="en-GB" dirty="0"/>
              <a:t>scene = new </a:t>
            </a:r>
            <a:r>
              <a:rPr lang="en-GB" dirty="0" err="1">
                <a:solidFill>
                  <a:srgbClr val="FF388C"/>
                </a:solidFill>
              </a:rPr>
              <a:t>Physijs</a:t>
            </a:r>
            <a:r>
              <a:rPr lang="en-GB" dirty="0" err="1"/>
              <a:t>.Scene</a:t>
            </a:r>
            <a:r>
              <a:rPr lang="en-GB" dirty="0"/>
              <a:t>();</a:t>
            </a:r>
            <a:endParaRPr lang="bg-BG" dirty="0"/>
          </a:p>
          <a:p>
            <a:pPr lvl="1">
              <a:tabLst>
                <a:tab pos="1196975" algn="l"/>
              </a:tabLst>
            </a:pPr>
            <a:r>
              <a:rPr lang="bg-BG" dirty="0"/>
              <a:t>Новият тип сцена поддържа всички свойства на  </a:t>
            </a:r>
            <a:r>
              <a:rPr lang="en-US" dirty="0"/>
              <a:t>Three.js</a:t>
            </a:r>
            <a:r>
              <a:rPr lang="bg-BG" dirty="0"/>
              <a:t> сцената, но поддържа и физика</a:t>
            </a:r>
          </a:p>
        </p:txBody>
      </p:sp>
    </p:spTree>
    <p:extLst>
      <p:ext uri="{BB962C8B-B14F-4D97-AF65-F5344CB8AC3E}">
        <p14:creationId xmlns:p14="http://schemas.microsoft.com/office/powerpoint/2010/main" val="3660005037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Топката</a:t>
            </a:r>
          </a:p>
          <a:p>
            <a:pPr lvl="1"/>
            <a:r>
              <a:rPr lang="bg-BG" dirty="0"/>
              <a:t>Традиционна геометрия на </a:t>
            </a:r>
            <a:r>
              <a:rPr lang="en-US" dirty="0"/>
              <a:t>Three.js</a:t>
            </a:r>
          </a:p>
          <a:p>
            <a:pPr lvl="1"/>
            <a:r>
              <a:rPr lang="bg-BG" dirty="0"/>
              <a:t>Традиционен материал на </a:t>
            </a:r>
            <a:r>
              <a:rPr lang="en-US" dirty="0"/>
              <a:t>Three.js, </a:t>
            </a:r>
            <a:r>
              <a:rPr lang="bg-BG" dirty="0"/>
              <a:t>но облечен отгоре с </a:t>
            </a:r>
            <a:r>
              <a:rPr lang="en-GB" dirty="0" err="1">
                <a:solidFill>
                  <a:srgbClr val="FF388C"/>
                </a:solidFill>
              </a:rPr>
              <a:t>Physijs.createMaterial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Създаването на обекта трябва да е изцяло през </a:t>
            </a:r>
            <a:r>
              <a:rPr lang="en-US" dirty="0" err="1"/>
              <a:t>Physijs</a:t>
            </a:r>
            <a:r>
              <a:rPr lang="bg-BG" dirty="0"/>
              <a:t>, който от ф</a:t>
            </a:r>
            <a:r>
              <a:rPr lang="en-GB" dirty="0"/>
              <a:t>ò</a:t>
            </a:r>
            <a:r>
              <a:rPr lang="bg-BG" dirty="0" err="1"/>
              <a:t>рмата</a:t>
            </a:r>
            <a:r>
              <a:rPr lang="bg-BG" dirty="0"/>
              <a:t> на обекта определя физичните му реакции </a:t>
            </a:r>
          </a:p>
          <a:p>
            <a:pPr lvl="1"/>
            <a:r>
              <a:rPr lang="bg-BG" dirty="0"/>
              <a:t>За сфера се ползва </a:t>
            </a:r>
            <a:r>
              <a:rPr lang="en-GB" dirty="0" err="1">
                <a:solidFill>
                  <a:srgbClr val="FF388C"/>
                </a:solidFill>
              </a:rPr>
              <a:t>Physijs.SphereMesh</a:t>
            </a:r>
            <a:endParaRPr lang="bg-BG" dirty="0">
              <a:solidFill>
                <a:srgbClr val="FF388C"/>
              </a:solidFill>
            </a:endParaRPr>
          </a:p>
          <a:p>
            <a:r>
              <a:rPr lang="bg-BG" dirty="0"/>
              <a:t>Симулацията</a:t>
            </a:r>
          </a:p>
          <a:p>
            <a:pPr lvl="1"/>
            <a:r>
              <a:rPr lang="bg-BG" dirty="0"/>
              <a:t>За да се извършат физичните изчисления се ползва </a:t>
            </a:r>
            <a:r>
              <a:rPr lang="en-US" dirty="0">
                <a:solidFill>
                  <a:srgbClr val="FF388C"/>
                </a:solidFill>
              </a:rPr>
              <a:t>simulate</a:t>
            </a:r>
            <a:r>
              <a:rPr lang="en-US" dirty="0"/>
              <a:t>, </a:t>
            </a:r>
            <a:r>
              <a:rPr lang="bg-BG" dirty="0"/>
              <a:t>добавен от </a:t>
            </a:r>
            <a:r>
              <a:rPr lang="en-US" dirty="0" err="1">
                <a:solidFill>
                  <a:srgbClr val="FF388C"/>
                </a:solidFill>
              </a:rPr>
              <a:t>Physijs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към </a:t>
            </a:r>
            <a:r>
              <a:rPr lang="en-US" dirty="0">
                <a:solidFill>
                  <a:srgbClr val="FF388C"/>
                </a:solidFill>
              </a:rPr>
              <a:t>scene</a:t>
            </a:r>
            <a:endParaRPr lang="bg-BG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513885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8FD86E59-C1E1-4885-8DFF-4F9684658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81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Сфера, която (</a:t>
            </a:r>
            <a:r>
              <a:rPr lang="bg-BG" dirty="0" err="1"/>
              <a:t>про</a:t>
            </a:r>
            <a:r>
              <a:rPr lang="bg-BG" dirty="0"/>
              <a:t>)пада извън екрана, поради гравитацията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572000" y="3966210"/>
            <a:ext cx="1950212" cy="1791398"/>
            <a:chOff x="-504098" y="4990728"/>
            <a:chExt cx="1950212" cy="3165215"/>
          </a:xfrm>
        </p:grpSpPr>
        <p:sp>
          <p:nvSpPr>
            <p:cNvPr id="5" name="Text Placeholder 2"/>
            <p:cNvSpPr txBox="1">
              <a:spLocks/>
            </p:cNvSpPr>
            <p:nvPr/>
          </p:nvSpPr>
          <p:spPr>
            <a:xfrm>
              <a:off x="-504098" y="4990728"/>
              <a:ext cx="1950212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След миг изчезва надолу</a:t>
              </a:r>
            </a:p>
          </p:txBody>
        </p:sp>
        <p:cxnSp>
          <p:nvCxnSpPr>
            <p:cNvPr id="6" name="Straight Connector 5"/>
            <p:cNvCxnSpPr>
              <a:cxnSpLocks/>
            </p:cNvCxnSpPr>
            <p:nvPr/>
          </p:nvCxnSpPr>
          <p:spPr>
            <a:xfrm>
              <a:off x="-504098" y="4990728"/>
              <a:ext cx="0" cy="316521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289598798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Неподвижна земя</a:t>
            </a:r>
          </a:p>
          <a:p>
            <a:pPr lvl="1"/>
            <a:r>
              <a:rPr lang="bg-BG" dirty="0"/>
              <a:t>Земята ще е паралелепипед с геометрия </a:t>
            </a:r>
            <a:r>
              <a:rPr lang="en-GB" dirty="0" err="1">
                <a:solidFill>
                  <a:srgbClr val="FF388C"/>
                </a:solidFill>
              </a:rPr>
              <a:t>BoxGeometry</a:t>
            </a:r>
            <a:r>
              <a:rPr lang="en-US" dirty="0">
                <a:solidFill>
                  <a:srgbClr val="FF388C"/>
                </a:solidFill>
              </a:rPr>
              <a:t> </a:t>
            </a:r>
            <a:r>
              <a:rPr lang="bg-BG" dirty="0"/>
              <a:t>и физичен обект </a:t>
            </a:r>
            <a:r>
              <a:rPr lang="en-GB" dirty="0" err="1">
                <a:solidFill>
                  <a:srgbClr val="FF388C"/>
                </a:solidFill>
              </a:rPr>
              <a:t>BoxMesh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За да не пада</a:t>
            </a:r>
            <a:r>
              <a:rPr lang="en-US" dirty="0"/>
              <a:t>,</a:t>
            </a:r>
            <a:r>
              <a:rPr lang="bg-BG" dirty="0"/>
              <a:t> тя трябва да е с нулева маса – параметър към всички физични обекти:</a:t>
            </a:r>
            <a:br>
              <a:rPr lang="bg-BG" dirty="0"/>
            </a:br>
            <a:br>
              <a:rPr lang="bg-BG" dirty="0"/>
            </a:br>
            <a:r>
              <a:rPr lang="en-US" dirty="0"/>
              <a:t>new </a:t>
            </a:r>
            <a:r>
              <a:rPr lang="en-US" dirty="0" err="1"/>
              <a:t>Physijs.BoxMesh</a:t>
            </a:r>
            <a:r>
              <a:rPr lang="en-US" dirty="0"/>
              <a:t>( geometry, material, </a:t>
            </a:r>
            <a:r>
              <a:rPr lang="en-US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en-US" dirty="0"/>
              <a:t> );</a:t>
            </a:r>
            <a:endParaRPr lang="bg-BG" dirty="0"/>
          </a:p>
        </p:txBody>
      </p:sp>
      <p:grpSp>
        <p:nvGrpSpPr>
          <p:cNvPr id="4" name="Group 3"/>
          <p:cNvGrpSpPr/>
          <p:nvPr/>
        </p:nvGrpSpPr>
        <p:grpSpPr>
          <a:xfrm>
            <a:off x="6817658" y="3438144"/>
            <a:ext cx="1492218" cy="895699"/>
            <a:chOff x="-46104" y="4160508"/>
            <a:chExt cx="1492218" cy="1582608"/>
          </a:xfrm>
        </p:grpSpPr>
        <p:sp>
          <p:nvSpPr>
            <p:cNvPr id="5" name="Text Placeholder 2"/>
            <p:cNvSpPr txBox="1">
              <a:spLocks/>
            </p:cNvSpPr>
            <p:nvPr/>
          </p:nvSpPr>
          <p:spPr>
            <a:xfrm>
              <a:off x="-46104" y="5129169"/>
              <a:ext cx="1492218" cy="61394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028700" algn="r"/>
              <a:r>
                <a:rPr lang="bg-BG" sz="1800" b="0" dirty="0">
                  <a:solidFill>
                    <a:schemeClr val="bg1"/>
                  </a:solidFill>
                </a:rPr>
                <a:t>Нулева маса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1446114" y="4160508"/>
              <a:ext cx="0" cy="158260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556277397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Топката пада до удар в земята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79CA768D-42FF-4738-8D9B-B63052BAA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14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8510186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Усложнен пример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Две топки</a:t>
            </a:r>
          </a:p>
          <a:p>
            <a:pPr lvl="1"/>
            <a:r>
              <a:rPr lang="bg-BG" dirty="0"/>
              <a:t>Втора топка, разположена по-ниско от първата и леко встрани</a:t>
            </a:r>
          </a:p>
          <a:p>
            <a:pPr lvl="1"/>
            <a:r>
              <a:rPr lang="bg-BG" dirty="0"/>
              <a:t>Очакването е горната топка да се удари в долната и да я избута</a:t>
            </a:r>
          </a:p>
          <a:p>
            <a:pPr lvl="1"/>
            <a:r>
              <a:rPr lang="bg-BG" dirty="0"/>
              <a:t>Използваме същата геометрия и материал</a:t>
            </a:r>
          </a:p>
        </p:txBody>
      </p:sp>
    </p:spTree>
    <p:extLst>
      <p:ext uri="{BB962C8B-B14F-4D97-AF65-F5344CB8AC3E}">
        <p14:creationId xmlns:p14="http://schemas.microsoft.com/office/powerpoint/2010/main" val="1874669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A7267C8E-CD67-4E69-B0D3-06593AAA2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19" y="1443993"/>
            <a:ext cx="7308174" cy="3966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След удара едната топка се изнизва отляво,</a:t>
            </a:r>
            <a:br>
              <a:rPr lang="bg-BG" dirty="0"/>
            </a:br>
            <a:r>
              <a:rPr lang="bg-BG" dirty="0"/>
              <a:t>а другата бавно се отправя надясно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90600" y="3657600"/>
            <a:ext cx="1405125" cy="2424751"/>
            <a:chOff x="527637" y="1862742"/>
            <a:chExt cx="1405125" cy="4284286"/>
          </a:xfrm>
        </p:grpSpPr>
        <p:sp>
          <p:nvSpPr>
            <p:cNvPr id="5" name="Text Placeholder 2"/>
            <p:cNvSpPr txBox="1">
              <a:spLocks/>
            </p:cNvSpPr>
            <p:nvPr/>
          </p:nvSpPr>
          <p:spPr>
            <a:xfrm>
              <a:off x="527637" y="5566977"/>
              <a:ext cx="1405125" cy="580051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028700"/>
              <a:r>
                <a:rPr lang="bg-BG" sz="1800" b="0" dirty="0">
                  <a:solidFill>
                    <a:schemeClr val="bg1"/>
                  </a:solidFill>
                </a:rPr>
                <a:t>Гузна топка</a:t>
              </a:r>
            </a:p>
          </p:txBody>
        </p:sp>
        <p:cxnSp>
          <p:nvCxnSpPr>
            <p:cNvPr id="6" name="Straight Connector 5"/>
            <p:cNvCxnSpPr>
              <a:cxnSpLocks/>
            </p:cNvCxnSpPr>
            <p:nvPr/>
          </p:nvCxnSpPr>
          <p:spPr>
            <a:xfrm>
              <a:off x="527637" y="1862742"/>
              <a:ext cx="1" cy="428428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097876609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Двадесет топки</a:t>
                </a:r>
              </a:p>
              <a:p>
                <a:pPr lvl="1"/>
                <a:r>
                  <a:rPr lang="bg-BG" dirty="0"/>
                  <a:t>Разположени са вертикално със случайно отместване по хоризонтала</a:t>
                </a:r>
              </a:p>
              <a:p>
                <a:pPr lvl="1"/>
                <a:r>
                  <a:rPr lang="bg-BG" dirty="0"/>
                  <a:t>Отместването гарантира, че топките няма да падат точно една върху друга</a:t>
                </a:r>
              </a:p>
              <a:p>
                <a:r>
                  <a:rPr lang="bg-BG" dirty="0"/>
                  <a:t>Ускорение на симулацията</a:t>
                </a:r>
              </a:p>
              <a:p>
                <a:pPr lvl="1"/>
                <a:r>
                  <a:rPr lang="bg-BG" dirty="0"/>
                  <a:t>Параметър на </a:t>
                </a:r>
                <a:r>
                  <a:rPr lang="en-US" dirty="0">
                    <a:solidFill>
                      <a:srgbClr val="FF388C"/>
                    </a:solidFill>
                  </a:rPr>
                  <a:t>simulate</a:t>
                </a:r>
                <a:r>
                  <a:rPr lang="bg-BG" dirty="0">
                    <a:solidFill>
                      <a:srgbClr val="FF388C"/>
                    </a:solidFill>
                  </a:rPr>
                  <a:t> </a:t>
                </a:r>
                <a:r>
                  <a:rPr lang="bg-BG" dirty="0"/>
                  <a:t>указва колко голяма да е времевата стъпка</a:t>
                </a:r>
                <a:r>
                  <a:rPr lang="en-US" dirty="0"/>
                  <a:t> </a:t>
                </a:r>
                <a:r>
                  <a:rPr lang="bg-BG" dirty="0"/>
                  <a:t>на симулацията</a:t>
                </a:r>
              </a:p>
              <a:p>
                <a:pPr lvl="1"/>
                <a:r>
                  <a:rPr lang="bg-BG" dirty="0"/>
                  <a:t>По подразбиране е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/>
                      </a:rPr>
                      <m:t>1/60</m:t>
                    </m:r>
                  </m:oMath>
                </a14:m>
                <a:r>
                  <a:rPr lang="bg-BG" dirty="0"/>
                  <a:t>, при бавни движения, може да се увеличи на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/>
                      </a:rPr>
                      <m:t>1/10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l="-2242" t="-1395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484891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/>
              <a:t>В това занятие</a:t>
            </a:r>
            <a:endParaRPr lang="bg-BG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noProof="0" dirty="0"/>
              <a:t>Физично моделиране</a:t>
            </a:r>
          </a:p>
          <a:p>
            <a:r>
              <a:rPr lang="bg-BG" dirty="0"/>
              <a:t>Библиотека </a:t>
            </a:r>
            <a:r>
              <a:rPr lang="en-GB" dirty="0" err="1"/>
              <a:t>Physijs</a:t>
            </a:r>
            <a:endParaRPr lang="bg-BG" dirty="0"/>
          </a:p>
          <a:p>
            <a:r>
              <a:rPr lang="bg-BG" dirty="0"/>
              <a:t>Примери на модели</a:t>
            </a:r>
          </a:p>
        </p:txBody>
      </p:sp>
    </p:spTree>
    <p:extLst>
      <p:ext uri="{BB962C8B-B14F-4D97-AF65-F5344CB8AC3E}">
        <p14:creationId xmlns:p14="http://schemas.microsoft.com/office/powerpoint/2010/main" val="1641218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20</a:t>
            </a:r>
            <a:r>
              <a:rPr lang="bg-BG" dirty="0"/>
              <a:t> топки падат и се разпиляват във всички посоки, дори падат отвъд земята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5F2D3E7-D035-4B90-967C-C08AECD3B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18" y="1443989"/>
            <a:ext cx="7308181" cy="39662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6512308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Други обекти и ситуации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Важна особеност</a:t>
            </a:r>
          </a:p>
          <a:p>
            <a:pPr lvl="1"/>
            <a:r>
              <a:rPr lang="bg-BG" dirty="0"/>
              <a:t>Геометричната форма се задава от </a:t>
            </a:r>
            <a:r>
              <a:rPr lang="en-US" dirty="0"/>
              <a:t>Three.js (</a:t>
            </a:r>
            <a:r>
              <a:rPr lang="bg-BG" dirty="0"/>
              <a:t>например </a:t>
            </a:r>
            <a:r>
              <a:rPr lang="en-US" dirty="0" err="1">
                <a:solidFill>
                  <a:srgbClr val="FF388C"/>
                </a:solidFill>
              </a:rPr>
              <a:t>BoxGeometry</a:t>
            </a:r>
            <a:r>
              <a:rPr lang="en-US" dirty="0"/>
              <a:t>)</a:t>
            </a:r>
          </a:p>
          <a:p>
            <a:pPr lvl="1"/>
            <a:r>
              <a:rPr lang="bg-BG" dirty="0"/>
              <a:t>Физичната форма се задава от </a:t>
            </a:r>
            <a:r>
              <a:rPr lang="en-US" dirty="0" err="1"/>
              <a:t>Physijs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dirty="0"/>
              <a:t>например </a:t>
            </a:r>
            <a:r>
              <a:rPr lang="en-GB" dirty="0" err="1">
                <a:solidFill>
                  <a:srgbClr val="FF388C"/>
                </a:solidFill>
              </a:rPr>
              <a:t>SphereMesh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Добре да съвпадат, за да съответства поведението на обект на ф</a:t>
            </a:r>
            <a:r>
              <a:rPr lang="en-GB" dirty="0"/>
              <a:t>ò</a:t>
            </a:r>
            <a:r>
              <a:rPr lang="bg-BG" dirty="0" err="1"/>
              <a:t>рмата</a:t>
            </a:r>
            <a:r>
              <a:rPr lang="bg-BG" dirty="0"/>
              <a:t> му</a:t>
            </a:r>
          </a:p>
        </p:txBody>
      </p:sp>
    </p:spTree>
    <p:extLst>
      <p:ext uri="{BB962C8B-B14F-4D97-AF65-F5344CB8AC3E}">
        <p14:creationId xmlns:p14="http://schemas.microsoft.com/office/powerpoint/2010/main" val="4229267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Падащи кубчета</a:t>
            </a:r>
          </a:p>
          <a:p>
            <a:pPr lvl="1"/>
            <a:r>
              <a:rPr lang="bg-BG" dirty="0"/>
              <a:t>Същият модел като с топките, но падат кубчета едно след друго</a:t>
            </a:r>
            <a:endParaRPr lang="en-US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404FEA60-1A8B-4C93-A4D9-A7F743A9D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2391563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Основни проблеми</a:t>
            </a:r>
          </a:p>
          <a:p>
            <a:pPr lvl="1"/>
            <a:r>
              <a:rPr lang="bg-BG" dirty="0"/>
              <a:t>Поведението на кубчетата е нереално – те се разпиляват, търкаляйки се като топки</a:t>
            </a:r>
          </a:p>
          <a:p>
            <a:pPr lvl="1"/>
            <a:r>
              <a:rPr lang="bg-BG" dirty="0"/>
              <a:t>При включване на бавна симулация се вижда, че понякога кубчетата се отблъскват много преди да се докоснат</a:t>
            </a:r>
          </a:p>
          <a:p>
            <a:r>
              <a:rPr lang="bg-BG" dirty="0"/>
              <a:t>Причина</a:t>
            </a:r>
            <a:endParaRPr lang="en-US" dirty="0"/>
          </a:p>
          <a:p>
            <a:pPr lvl="1"/>
            <a:r>
              <a:rPr lang="en-US" dirty="0" err="1"/>
              <a:t>Physijs</a:t>
            </a:r>
            <a:r>
              <a:rPr lang="bg-BG" dirty="0"/>
              <a:t> все още си мисли, че са сфери, защото се ползва </a:t>
            </a:r>
            <a:r>
              <a:rPr lang="en-US" dirty="0" err="1">
                <a:solidFill>
                  <a:srgbClr val="FF388C"/>
                </a:solidFill>
              </a:rPr>
              <a:t>SphereMesh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61718972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Кубчета с кубични форми, разпилявани като кубчета при падането си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70C6068-6E46-4771-9AD0-B24899BEB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0926369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Скачащи кубчета</a:t>
                </a:r>
              </a:p>
              <a:p>
                <a:pPr lvl="1"/>
                <a:r>
                  <a:rPr lang="bg-BG" dirty="0"/>
                  <a:t>Кубчета падат на земята</a:t>
                </a:r>
                <a:r>
                  <a:rPr lang="en-US" dirty="0"/>
                  <a:t>, </a:t>
                </a:r>
                <a:r>
                  <a:rPr lang="bg-BG" dirty="0"/>
                  <a:t>но по някое време почват да подскачат през половин секунда</a:t>
                </a:r>
              </a:p>
              <a:p>
                <a:pPr lvl="1"/>
                <a:r>
                  <a:rPr lang="bg-BG" dirty="0"/>
                  <a:t>Моделиране на подскачането изцяло с </a:t>
                </a:r>
                <a:r>
                  <a:rPr lang="en-US" dirty="0" err="1">
                    <a:solidFill>
                      <a:srgbClr val="FF388C"/>
                    </a:solidFill>
                  </a:rPr>
                  <a:t>Physijs</a:t>
                </a:r>
                <a:endParaRPr lang="en-US" dirty="0">
                  <a:solidFill>
                    <a:srgbClr val="FF388C"/>
                  </a:solidFill>
                </a:endParaRPr>
              </a:p>
              <a:p>
                <a:r>
                  <a:rPr lang="bg-BG" dirty="0"/>
                  <a:t>Решение</a:t>
                </a:r>
              </a:p>
              <a:p>
                <a:pPr lvl="1"/>
                <a:r>
                  <a:rPr lang="bg-BG" dirty="0"/>
                  <a:t>Разбираме кога е минала половин секунда</a:t>
                </a:r>
              </a:p>
              <a:p>
                <a:pPr lvl="1"/>
                <a:r>
                  <a:rPr lang="bg-BG" dirty="0"/>
                  <a:t>Променяме скоростта на движението на кубче чрез </a:t>
                </a:r>
                <a:r>
                  <a:rPr lang="en-GB" dirty="0" err="1">
                    <a:solidFill>
                      <a:srgbClr val="FF388C"/>
                    </a:solidFill>
                  </a:rPr>
                  <a:t>setLinearVelocity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Избор на скоростта – хоризонтално е в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диапазона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[−5,5]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а вертикално е в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[30,80]</m:t>
                    </m:r>
                  </m:oMath>
                </a14:m>
                <a:endParaRPr lang="bg-BG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r>
                  <a:rPr lang="bg-BG" dirty="0"/>
                  <a:t>Така скачането ще е предимно вертикално</a:t>
                </a:r>
              </a:p>
              <a:p>
                <a:pPr lvl="1"/>
                <a:endParaRPr lang="bg-BG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299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553359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 – пуканки</a:t>
            </a:r>
          </a:p>
          <a:p>
            <a:pPr lvl="1"/>
            <a:r>
              <a:rPr lang="bg-BG" dirty="0"/>
              <a:t>Няколко секунди след началото кубчетата почват едно по едно да подскачат</a:t>
            </a:r>
            <a:endParaRPr lang="en-US" dirty="0"/>
          </a:p>
          <a:p>
            <a:pPr lvl="1"/>
            <a:r>
              <a:rPr lang="bg-BG" dirty="0"/>
              <a:t>Подскачането е твърде „плоско“</a:t>
            </a:r>
          </a:p>
        </p:txBody>
      </p:sp>
      <p:pic>
        <p:nvPicPr>
          <p:cNvPr id="11" name="Picture 10">
            <a:hlinkClick r:id="rId2"/>
            <a:extLst>
              <a:ext uri="{FF2B5EF4-FFF2-40B4-BE49-F238E27FC236}">
                <a16:creationId xmlns:a16="http://schemas.microsoft.com/office/drawing/2014/main" id="{097C2065-C411-4DF3-846B-D761BC9A9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5146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5760768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Подобряваме пуканките с допълнително случайно въртене с </a:t>
            </a:r>
            <a:r>
              <a:rPr lang="en-GB" dirty="0" err="1">
                <a:solidFill>
                  <a:srgbClr val="FF388C"/>
                </a:solidFill>
              </a:rPr>
              <a:t>setAngularVelocity</a:t>
            </a:r>
            <a:endParaRPr lang="bg-BG" dirty="0">
              <a:solidFill>
                <a:srgbClr val="FF388C"/>
              </a:solidFill>
            </a:endParaRP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E5B3A2F5-26DE-49AE-AED7-4EFACD5B7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018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8395349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Домино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Модел на домино</a:t>
            </a:r>
          </a:p>
          <a:p>
            <a:pPr lvl="1"/>
            <a:r>
              <a:rPr lang="bg-BG" dirty="0"/>
              <a:t>Редица от изправени вертикални плочки</a:t>
            </a:r>
          </a:p>
          <a:p>
            <a:pPr lvl="1"/>
            <a:r>
              <a:rPr lang="bg-BG" dirty="0"/>
              <a:t>Крайната се побутва и тя пада върху предната, която пада върху по-предната и т.н.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69604" y="3775268"/>
            <a:ext cx="1298707" cy="1371600"/>
            <a:chOff x="6231645" y="4259241"/>
            <a:chExt cx="1298707" cy="1371600"/>
          </a:xfrm>
        </p:grpSpPr>
        <p:sp>
          <p:nvSpPr>
            <p:cNvPr id="4" name="Text Placeholder 2"/>
            <p:cNvSpPr txBox="1">
              <a:spLocks/>
            </p:cNvSpPr>
            <p:nvPr/>
          </p:nvSpPr>
          <p:spPr>
            <a:xfrm>
              <a:off x="6231645" y="4259241"/>
              <a:ext cx="1298707" cy="63649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Бутната от нас плочка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6231645" y="4259241"/>
              <a:ext cx="0" cy="137160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Rectangle 5"/>
          <p:cNvSpPr/>
          <p:nvPr/>
        </p:nvSpPr>
        <p:spPr>
          <a:xfrm>
            <a:off x="1814285" y="4191000"/>
            <a:ext cx="333829" cy="1976222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43200" y="4191000"/>
            <a:ext cx="333829" cy="1976222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57600" y="4191000"/>
            <a:ext cx="333829" cy="1976222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 rot="21181403">
            <a:off x="4567464" y="4181475"/>
            <a:ext cx="333829" cy="1976222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9947723">
            <a:off x="5257800" y="4229100"/>
            <a:ext cx="333829" cy="1976222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rot="19170190">
            <a:off x="5934075" y="4314825"/>
            <a:ext cx="333829" cy="1976222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 rot="18260087">
            <a:off x="6840679" y="4467225"/>
            <a:ext cx="333829" cy="1976222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7535B9-E6CD-4FA3-93D6-78C4A27CCCC8}"/>
              </a:ext>
            </a:extLst>
          </p:cNvPr>
          <p:cNvGrpSpPr/>
          <p:nvPr/>
        </p:nvGrpSpPr>
        <p:grpSpPr>
          <a:xfrm>
            <a:off x="7340685" y="1172551"/>
            <a:ext cx="1523579" cy="2928585"/>
            <a:chOff x="6231645" y="4259241"/>
            <a:chExt cx="1523579" cy="2928585"/>
          </a:xfrm>
        </p:grpSpPr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5A5EA28A-10C7-41AF-B53E-E30230923E5F}"/>
                </a:ext>
              </a:extLst>
            </p:cNvPr>
            <p:cNvSpPr txBox="1">
              <a:spLocks/>
            </p:cNvSpPr>
            <p:nvPr/>
          </p:nvSpPr>
          <p:spPr>
            <a:xfrm>
              <a:off x="6231645" y="4259241"/>
              <a:ext cx="1298707" cy="63649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Софтуерно бутната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1C7FC1-46F2-480E-9F6B-50E4E8F0E0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5224" y="4895735"/>
              <a:ext cx="0" cy="229209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861DD9-5E8C-4474-991F-FD13527294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1646" y="4895735"/>
              <a:ext cx="1523578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629524F-D80D-4BB9-85E1-938306EF2B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4828" y="7187826"/>
              <a:ext cx="110039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748154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lvl="1"/>
                <a:r>
                  <a:rPr lang="bg-BG" dirty="0"/>
                  <a:t>За разнообразие плочките няма да са изцяло в редица, а ще са леко отместени встрани</a:t>
                </a:r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r>
                  <a:rPr lang="bg-BG" dirty="0"/>
                  <a:t>Очакването е понякога плочките да се разминат и да не паднат всички</a:t>
                </a:r>
              </a:p>
              <a:p>
                <a:pPr lvl="1"/>
                <a:r>
                  <a:rPr lang="bg-BG" dirty="0"/>
                  <a:t>Първоначалното бутване на крайна плочка е със </a:t>
                </a:r>
                <a:r>
                  <a:rPr lang="en-GB" dirty="0" err="1">
                    <a:solidFill>
                      <a:srgbClr val="FF388C"/>
                    </a:solidFill>
                  </a:rPr>
                  <a:t>setLinearVelocity</a:t>
                </a:r>
                <a:r>
                  <a:rPr lang="bg-BG" dirty="0"/>
                  <a:t>, активирано с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5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</a:t>
                </a:r>
                <a:r>
                  <a:rPr lang="bg-BG" dirty="0"/>
                  <a:t>секундно закъснение със </a:t>
                </a:r>
                <a:r>
                  <a:rPr lang="en-GB" dirty="0" err="1">
                    <a:solidFill>
                      <a:srgbClr val="FF388C"/>
                    </a:solidFill>
                  </a:rPr>
                  <a:t>setTimeout</a:t>
                </a:r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t="-930" r="-194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829459" y="1447800"/>
            <a:ext cx="303481" cy="1213753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58374" y="1678889"/>
            <a:ext cx="303481" cy="1213753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72774" y="1371600"/>
            <a:ext cx="303481" cy="1213753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87174" y="1526489"/>
            <a:ext cx="303481" cy="1213753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1574" y="1755089"/>
            <a:ext cx="303481" cy="1213753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15974" y="1295400"/>
            <a:ext cx="303481" cy="1213753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30374" y="1524000"/>
            <a:ext cx="303481" cy="1213753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119414" y="2130876"/>
            <a:ext cx="7239000" cy="0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3824514" y="2585353"/>
            <a:ext cx="1740996" cy="895350"/>
            <a:chOff x="6231645" y="3760573"/>
            <a:chExt cx="1740996" cy="895350"/>
          </a:xfrm>
        </p:grpSpPr>
        <p:sp>
          <p:nvSpPr>
            <p:cNvPr id="14" name="Text Placeholder 2"/>
            <p:cNvSpPr txBox="1">
              <a:spLocks/>
            </p:cNvSpPr>
            <p:nvPr/>
          </p:nvSpPr>
          <p:spPr>
            <a:xfrm>
              <a:off x="6231645" y="4259241"/>
              <a:ext cx="1740996" cy="39668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Поглед отгоре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6231645" y="3760573"/>
              <a:ext cx="0" cy="89535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446319734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Физично моделиране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64730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Относително неуспешно падане – само първите няколко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513FC665-C029-464F-B35B-1CC63CD8C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5376824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По-успешен опит – почти всички падат, някои дори отвъд платформата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A91EA393-3197-4E5E-88E7-E1201DC13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2621372"/>
      </p:ext>
    </p:extLst>
  </p:cSld>
  <p:clrMapOvr>
    <a:masterClrMapping/>
  </p:clrMapOvr>
  <p:transition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Капсули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Падащи капсули</a:t>
            </a:r>
          </a:p>
          <a:p>
            <a:pPr lvl="1"/>
            <a:r>
              <a:rPr lang="bg-BG" dirty="0"/>
              <a:t>Във </a:t>
            </a:r>
            <a:r>
              <a:rPr lang="en-US" dirty="0" err="1"/>
              <a:t>Physijs</a:t>
            </a:r>
            <a:r>
              <a:rPr lang="bg-BG" dirty="0"/>
              <a:t> има физична форма, наречена капсула – </a:t>
            </a:r>
            <a:r>
              <a:rPr lang="en-US" dirty="0" err="1">
                <a:solidFill>
                  <a:srgbClr val="FF388C"/>
                </a:solidFill>
              </a:rPr>
              <a:t>CapsuleMesh</a:t>
            </a:r>
            <a:endParaRPr lang="en-US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Като поведение тя отговаря на издължена форма със заоблени краища</a:t>
            </a:r>
          </a:p>
          <a:p>
            <a:pPr lvl="1"/>
            <a:r>
              <a:rPr lang="bg-BG" dirty="0"/>
              <a:t>Да направим падащи капсули</a:t>
            </a:r>
          </a:p>
        </p:txBody>
      </p:sp>
      <p:sp>
        <p:nvSpPr>
          <p:cNvPr id="9" name="Rectangle 8"/>
          <p:cNvSpPr/>
          <p:nvPr/>
        </p:nvSpPr>
        <p:spPr>
          <a:xfrm rot="5400000">
            <a:off x="4180113" y="4278087"/>
            <a:ext cx="783772" cy="2286001"/>
          </a:xfrm>
          <a:custGeom>
            <a:avLst/>
            <a:gdLst/>
            <a:ahLst/>
            <a:cxnLst/>
            <a:rect l="l" t="t" r="r" b="b"/>
            <a:pathLst>
              <a:path w="783772" h="2286001">
                <a:moveTo>
                  <a:pt x="391886" y="0"/>
                </a:moveTo>
                <a:cubicBezTo>
                  <a:pt x="608319" y="0"/>
                  <a:pt x="783772" y="175453"/>
                  <a:pt x="783772" y="391886"/>
                </a:cubicBezTo>
                <a:lnTo>
                  <a:pt x="783771" y="391896"/>
                </a:lnTo>
                <a:lnTo>
                  <a:pt x="783771" y="1894105"/>
                </a:lnTo>
                <a:cubicBezTo>
                  <a:pt x="783772" y="1894109"/>
                  <a:pt x="783772" y="1894112"/>
                  <a:pt x="783772" y="1894115"/>
                </a:cubicBezTo>
                <a:lnTo>
                  <a:pt x="783771" y="1894125"/>
                </a:lnTo>
                <a:lnTo>
                  <a:pt x="783771" y="1959429"/>
                </a:lnTo>
                <a:lnTo>
                  <a:pt x="777188" y="1959429"/>
                </a:lnTo>
                <a:cubicBezTo>
                  <a:pt x="747149" y="2144870"/>
                  <a:pt x="585999" y="2286001"/>
                  <a:pt x="391886" y="2286001"/>
                </a:cubicBezTo>
                <a:cubicBezTo>
                  <a:pt x="197773" y="2286001"/>
                  <a:pt x="36624" y="2144870"/>
                  <a:pt x="6584" y="1959429"/>
                </a:cubicBezTo>
                <a:lnTo>
                  <a:pt x="0" y="1959429"/>
                </a:lnTo>
                <a:lnTo>
                  <a:pt x="0" y="1894115"/>
                </a:lnTo>
                <a:lnTo>
                  <a:pt x="0" y="391886"/>
                </a:lnTo>
                <a:cubicBezTo>
                  <a:pt x="0" y="175453"/>
                  <a:pt x="175453" y="0"/>
                  <a:pt x="391886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BD87B6-66AE-461B-B9F8-61890BE87AD4}"/>
              </a:ext>
            </a:extLst>
          </p:cNvPr>
          <p:cNvGrpSpPr/>
          <p:nvPr/>
        </p:nvGrpSpPr>
        <p:grpSpPr>
          <a:xfrm>
            <a:off x="5718482" y="5424725"/>
            <a:ext cx="1654629" cy="388249"/>
            <a:chOff x="5774445" y="4259241"/>
            <a:chExt cx="1295400" cy="388249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465E29D5-801F-4CF1-90A9-BA1141C10A3C}"/>
                </a:ext>
              </a:extLst>
            </p:cNvPr>
            <p:cNvSpPr txBox="1">
              <a:spLocks/>
            </p:cNvSpPr>
            <p:nvPr/>
          </p:nvSpPr>
          <p:spPr>
            <a:xfrm>
              <a:off x="6231645" y="4259241"/>
              <a:ext cx="838200" cy="38824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Капсула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1F4911B-0B85-4AF3-BA63-7318CBC359D1}"/>
                </a:ext>
              </a:extLst>
            </p:cNvPr>
            <p:cNvCxnSpPr/>
            <p:nvPr/>
          </p:nvCxnSpPr>
          <p:spPr>
            <a:xfrm flipH="1">
              <a:off x="5774445" y="4259241"/>
              <a:ext cx="12954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453354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Геометрия</a:t>
            </a:r>
          </a:p>
          <a:p>
            <a:pPr lvl="1"/>
            <a:r>
              <a:rPr lang="bg-BG" dirty="0"/>
              <a:t>Ф</a:t>
            </a:r>
            <a:r>
              <a:rPr lang="en-GB" dirty="0"/>
              <a:t>ò</a:t>
            </a:r>
            <a:r>
              <a:rPr lang="bg-BG" dirty="0" err="1"/>
              <a:t>рмата</a:t>
            </a:r>
            <a:r>
              <a:rPr lang="bg-BG" dirty="0"/>
              <a:t> на обекта не е стандартна за </a:t>
            </a:r>
            <a:r>
              <a:rPr lang="en-US" dirty="0"/>
              <a:t>Three.js</a:t>
            </a:r>
          </a:p>
          <a:p>
            <a:pPr lvl="1"/>
            <a:r>
              <a:rPr lang="bg-BG" dirty="0"/>
              <a:t>Ще трябва да си я сглобим от три части – цилиндър и две сфери</a:t>
            </a:r>
          </a:p>
          <a:p>
            <a:pPr lvl="1"/>
            <a:r>
              <a:rPr lang="bg-BG" dirty="0"/>
              <a:t>Проблем – </a:t>
            </a:r>
            <a:r>
              <a:rPr lang="en-US" dirty="0" err="1"/>
              <a:t>Physijs</a:t>
            </a:r>
            <a:r>
              <a:rPr lang="bg-BG" dirty="0"/>
              <a:t> изисква една геометрия</a:t>
            </a:r>
          </a:p>
          <a:p>
            <a:pPr lvl="1"/>
            <a:r>
              <a:rPr lang="bg-BG" dirty="0"/>
              <a:t>Чрез </a:t>
            </a:r>
            <a:r>
              <a:rPr lang="en-GB" dirty="0" err="1">
                <a:solidFill>
                  <a:srgbClr val="FF388C"/>
                </a:solidFill>
              </a:rPr>
              <a:t>mergeBufferGeometries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от файла </a:t>
            </a:r>
            <a:r>
              <a:rPr lang="en-GB" dirty="0" err="1">
                <a:solidFill>
                  <a:srgbClr val="FF388C"/>
                </a:solidFill>
              </a:rPr>
              <a:t>BufferGeometryUtils</a:t>
            </a:r>
            <a:r>
              <a:rPr lang="en-US" dirty="0">
                <a:solidFill>
                  <a:srgbClr val="FF388C"/>
                </a:solidFill>
              </a:rPr>
              <a:t> </a:t>
            </a:r>
            <a:r>
              <a:rPr lang="bg-BG" dirty="0"/>
              <a:t>се сливат геометриите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655396" y="3891963"/>
            <a:ext cx="783771" cy="2286000"/>
            <a:chOff x="3657600" y="3886200"/>
            <a:chExt cx="914400" cy="2667000"/>
          </a:xfrm>
        </p:grpSpPr>
        <p:sp>
          <p:nvSpPr>
            <p:cNvPr id="4" name="Rectangle 3"/>
            <p:cNvSpPr/>
            <p:nvPr/>
          </p:nvSpPr>
          <p:spPr>
            <a:xfrm>
              <a:off x="3657600" y="4343400"/>
              <a:ext cx="914400" cy="1828800"/>
            </a:xfrm>
            <a:prstGeom prst="rect">
              <a:avLst/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00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3657600" y="3886200"/>
              <a:ext cx="914400" cy="9144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00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657600" y="5638800"/>
              <a:ext cx="914400" cy="9144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00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5769428" y="3924620"/>
            <a:ext cx="783772" cy="2286001"/>
          </a:xfrm>
          <a:custGeom>
            <a:avLst/>
            <a:gdLst/>
            <a:ahLst/>
            <a:cxnLst/>
            <a:rect l="l" t="t" r="r" b="b"/>
            <a:pathLst>
              <a:path w="783772" h="2286001">
                <a:moveTo>
                  <a:pt x="391886" y="0"/>
                </a:moveTo>
                <a:cubicBezTo>
                  <a:pt x="608319" y="0"/>
                  <a:pt x="783772" y="175453"/>
                  <a:pt x="783772" y="391886"/>
                </a:cubicBezTo>
                <a:lnTo>
                  <a:pt x="783771" y="391896"/>
                </a:lnTo>
                <a:lnTo>
                  <a:pt x="783771" y="1894105"/>
                </a:lnTo>
                <a:cubicBezTo>
                  <a:pt x="783772" y="1894109"/>
                  <a:pt x="783772" y="1894112"/>
                  <a:pt x="783772" y="1894115"/>
                </a:cubicBezTo>
                <a:lnTo>
                  <a:pt x="783771" y="1894125"/>
                </a:lnTo>
                <a:lnTo>
                  <a:pt x="783771" y="1959429"/>
                </a:lnTo>
                <a:lnTo>
                  <a:pt x="777188" y="1959429"/>
                </a:lnTo>
                <a:cubicBezTo>
                  <a:pt x="747149" y="2144870"/>
                  <a:pt x="585999" y="2286001"/>
                  <a:pt x="391886" y="2286001"/>
                </a:cubicBezTo>
                <a:cubicBezTo>
                  <a:pt x="197773" y="2286001"/>
                  <a:pt x="36624" y="2144870"/>
                  <a:pt x="6584" y="1959429"/>
                </a:cubicBezTo>
                <a:lnTo>
                  <a:pt x="0" y="1959429"/>
                </a:lnTo>
                <a:lnTo>
                  <a:pt x="0" y="1894115"/>
                </a:lnTo>
                <a:lnTo>
                  <a:pt x="0" y="391886"/>
                </a:lnTo>
                <a:cubicBezTo>
                  <a:pt x="0" y="175453"/>
                  <a:pt x="175453" y="0"/>
                  <a:pt x="391886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3505200" y="5067620"/>
            <a:ext cx="2133600" cy="0"/>
          </a:xfrm>
          <a:prstGeom prst="straightConnector1">
            <a:avLst/>
          </a:prstGeom>
          <a:ln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219200" y="5045208"/>
            <a:ext cx="1436196" cy="636494"/>
            <a:chOff x="6231645" y="4259241"/>
            <a:chExt cx="1436196" cy="636494"/>
          </a:xfrm>
        </p:grpSpPr>
        <p:sp>
          <p:nvSpPr>
            <p:cNvPr id="15" name="Text Placeholder 2"/>
            <p:cNvSpPr txBox="1">
              <a:spLocks/>
            </p:cNvSpPr>
            <p:nvPr/>
          </p:nvSpPr>
          <p:spPr>
            <a:xfrm>
              <a:off x="6231645" y="4259241"/>
              <a:ext cx="978996" cy="63649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Три обекта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6231645" y="4259241"/>
              <a:ext cx="143619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6553200" y="4357487"/>
            <a:ext cx="1295400" cy="636494"/>
            <a:chOff x="5774445" y="4259241"/>
            <a:chExt cx="1295400" cy="636494"/>
          </a:xfrm>
        </p:grpSpPr>
        <p:sp>
          <p:nvSpPr>
            <p:cNvPr id="19" name="Text Placeholder 2"/>
            <p:cNvSpPr txBox="1">
              <a:spLocks/>
            </p:cNvSpPr>
            <p:nvPr/>
          </p:nvSpPr>
          <p:spPr>
            <a:xfrm>
              <a:off x="6231645" y="4259241"/>
              <a:ext cx="838200" cy="63649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Един обект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5774445" y="4259241"/>
              <a:ext cx="12954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E224CB-620A-422C-BAB7-2827BD4E4414}"/>
              </a:ext>
            </a:extLst>
          </p:cNvPr>
          <p:cNvSpPr txBox="1"/>
          <p:nvPr/>
        </p:nvSpPr>
        <p:spPr>
          <a:xfrm>
            <a:off x="3505201" y="4790621"/>
            <a:ext cx="2057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70C0"/>
                </a:solidFill>
              </a:rPr>
              <a:t>mergeBufferGeometries</a:t>
            </a:r>
            <a:endParaRPr lang="bg-BG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622792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Капсулите се спускат вертикално, но поради близост се удрят и падат като кегли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72B92F0A-93DA-464A-8571-AA353869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2109879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Без сливане на геометриите</a:t>
            </a:r>
          </a:p>
          <a:p>
            <a:pPr lvl="1"/>
            <a:r>
              <a:rPr lang="bg-BG" dirty="0"/>
              <a:t>Обекти на </a:t>
            </a:r>
            <a:r>
              <a:rPr lang="en-US" dirty="0" err="1"/>
              <a:t>Physijs</a:t>
            </a:r>
            <a:r>
              <a:rPr lang="bg-BG" dirty="0"/>
              <a:t> могат да се влагат по същия начин, както и обекти на </a:t>
            </a:r>
            <a:r>
              <a:rPr lang="en-US" dirty="0"/>
              <a:t>Three.js</a:t>
            </a:r>
          </a:p>
          <a:p>
            <a:pPr lvl="1"/>
            <a:r>
              <a:rPr lang="bg-BG" dirty="0"/>
              <a:t>При </a:t>
            </a:r>
            <a:r>
              <a:rPr lang="en-US" dirty="0" err="1"/>
              <a:t>Physijs</a:t>
            </a:r>
            <a:r>
              <a:rPr lang="bg-BG" dirty="0"/>
              <a:t> груповият обект трябва да е изцяло сглобен, преди да се добави в сцената</a:t>
            </a:r>
          </a:p>
          <a:p>
            <a:endParaRPr lang="bg-BG" dirty="0"/>
          </a:p>
        </p:txBody>
      </p:sp>
      <p:grpSp>
        <p:nvGrpSpPr>
          <p:cNvPr id="3" name="Group 2"/>
          <p:cNvGrpSpPr/>
          <p:nvPr/>
        </p:nvGrpSpPr>
        <p:grpSpPr>
          <a:xfrm>
            <a:off x="4180114" y="3657600"/>
            <a:ext cx="783771" cy="2286000"/>
            <a:chOff x="3657600" y="3886200"/>
            <a:chExt cx="914400" cy="2667000"/>
          </a:xfrm>
        </p:grpSpPr>
        <p:sp>
          <p:nvSpPr>
            <p:cNvPr id="4" name="Rectangle 3"/>
            <p:cNvSpPr/>
            <p:nvPr/>
          </p:nvSpPr>
          <p:spPr>
            <a:xfrm>
              <a:off x="3657600" y="4343400"/>
              <a:ext cx="914400" cy="1828800"/>
            </a:xfrm>
            <a:prstGeom prst="rect">
              <a:avLst/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00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3657600" y="3886200"/>
              <a:ext cx="914400" cy="9144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00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657600" y="5638800"/>
              <a:ext cx="914400" cy="9144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00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855694" y="3859306"/>
            <a:ext cx="2362200" cy="636494"/>
            <a:chOff x="5763483" y="4259241"/>
            <a:chExt cx="2362200" cy="636494"/>
          </a:xfrm>
        </p:grpSpPr>
        <p:sp>
          <p:nvSpPr>
            <p:cNvPr id="8" name="Text Placeholder 2"/>
            <p:cNvSpPr txBox="1">
              <a:spLocks/>
            </p:cNvSpPr>
            <p:nvPr/>
          </p:nvSpPr>
          <p:spPr>
            <a:xfrm>
              <a:off x="5763483" y="4259241"/>
              <a:ext cx="1447158" cy="63649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Деца </a:t>
              </a:r>
              <a:r>
                <a:rPr lang="en-US" sz="1800" b="0" dirty="0" err="1">
                  <a:solidFill>
                    <a:schemeClr val="bg1"/>
                  </a:solidFill>
                </a:rPr>
                <a:t>SphereMesh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5763483" y="4259241"/>
              <a:ext cx="23622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2" name="Straight Connector 11"/>
          <p:cNvCxnSpPr/>
          <p:nvPr/>
        </p:nvCxnSpPr>
        <p:spPr>
          <a:xfrm flipV="1">
            <a:off x="3302852" y="3859306"/>
            <a:ext cx="0" cy="1931894"/>
          </a:xfrm>
          <a:prstGeom prst="line">
            <a:avLst/>
          </a:prstGeom>
          <a:noFill/>
          <a:ln w="3175">
            <a:solidFill>
              <a:srgbClr val="FF38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302852" y="5791200"/>
            <a:ext cx="964348" cy="0"/>
          </a:xfrm>
          <a:prstGeom prst="line">
            <a:avLst/>
          </a:prstGeom>
          <a:noFill/>
          <a:ln w="3175">
            <a:solidFill>
              <a:srgbClr val="FF38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9" name="Group 18"/>
          <p:cNvGrpSpPr/>
          <p:nvPr/>
        </p:nvGrpSpPr>
        <p:grpSpPr>
          <a:xfrm>
            <a:off x="4979894" y="4823012"/>
            <a:ext cx="2362200" cy="636494"/>
            <a:chOff x="5001483" y="4259241"/>
            <a:chExt cx="2362200" cy="636494"/>
          </a:xfrm>
        </p:grpSpPr>
        <p:sp>
          <p:nvSpPr>
            <p:cNvPr id="20" name="Text Placeholder 2"/>
            <p:cNvSpPr txBox="1">
              <a:spLocks/>
            </p:cNvSpPr>
            <p:nvPr/>
          </p:nvSpPr>
          <p:spPr>
            <a:xfrm>
              <a:off x="5763483" y="4259241"/>
              <a:ext cx="1600200" cy="63649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Родител</a:t>
              </a:r>
              <a:br>
                <a:rPr lang="en-US" sz="1800" b="0" dirty="0">
                  <a:solidFill>
                    <a:schemeClr val="bg1"/>
                  </a:solidFill>
                </a:rPr>
              </a:br>
              <a:r>
                <a:rPr lang="en-US" sz="1800" b="0" dirty="0" err="1">
                  <a:solidFill>
                    <a:schemeClr val="bg1"/>
                  </a:solidFill>
                </a:rPr>
                <a:t>CylinderMesh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>
              <a:off x="5001483" y="4259241"/>
              <a:ext cx="23622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526093078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Същият пример с падащи капсули, но вече те са групови обекти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EC0DE0A3-B10A-494F-817D-FE768FD10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8863572"/>
      </p:ext>
    </p:extLst>
  </p:cSld>
  <p:clrMapOvr>
    <a:masterClrMapping/>
  </p:clrMapOvr>
  <p:transition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Пешки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По-сложен обект – пешка</a:t>
            </a:r>
          </a:p>
          <a:p>
            <a:pPr lvl="1"/>
            <a:r>
              <a:rPr lang="bg-BG" dirty="0"/>
              <a:t>Ще се състои от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bg-BG" dirty="0"/>
              <a:t> елемента</a:t>
            </a:r>
          </a:p>
          <a:p>
            <a:pPr lvl="1"/>
            <a:r>
              <a:rPr lang="bg-BG" dirty="0"/>
              <a:t>Основният е конус, със сферична глава, як</a:t>
            </a:r>
            <a:r>
              <a:rPr lang="en-GB" dirty="0"/>
              <a:t>à</a:t>
            </a:r>
            <a:r>
              <a:rPr lang="bg-BG" dirty="0"/>
              <a:t> от сплескана сфера и крака от пресечен конус</a:t>
            </a:r>
          </a:p>
        </p:txBody>
      </p:sp>
      <p:sp>
        <p:nvSpPr>
          <p:cNvPr id="6" name="Oval 5"/>
          <p:cNvSpPr/>
          <p:nvPr/>
        </p:nvSpPr>
        <p:spPr>
          <a:xfrm>
            <a:off x="4177173" y="3703767"/>
            <a:ext cx="806440" cy="806440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8" name="Isosceles Triangle 7"/>
          <p:cNvSpPr/>
          <p:nvPr/>
        </p:nvSpPr>
        <p:spPr>
          <a:xfrm>
            <a:off x="4071902" y="4132729"/>
            <a:ext cx="992393" cy="2126557"/>
          </a:xfrm>
          <a:prstGeom prst="triangl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177173" y="4513825"/>
            <a:ext cx="806440" cy="201610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0" name="Trapezoid 9"/>
          <p:cNvSpPr/>
          <p:nvPr/>
        </p:nvSpPr>
        <p:spPr>
          <a:xfrm>
            <a:off x="3706906" y="5867400"/>
            <a:ext cx="1724179" cy="391886"/>
          </a:xfrm>
          <a:prstGeom prst="trapezoid">
            <a:avLst>
              <a:gd name="adj" fmla="val 62234"/>
            </a:avLst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604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При симулацията някои пешки се търкалят в кръг или по спирала – случва им се, да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2511C31-0584-4039-88FE-E9AFC918B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486761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Други примери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45641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Физично моделиране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Основна цел</a:t>
            </a:r>
          </a:p>
          <a:p>
            <a:pPr lvl="1"/>
            <a:r>
              <a:rPr lang="bg-BG" dirty="0"/>
              <a:t>Моделиране на физични явления, с които поведението на обектите в сцена е по-реално</a:t>
            </a:r>
          </a:p>
          <a:p>
            <a:r>
              <a:rPr lang="bg-BG" dirty="0"/>
              <a:t>Подход</a:t>
            </a:r>
          </a:p>
          <a:p>
            <a:pPr lvl="1"/>
            <a:r>
              <a:rPr lang="bg-BG" dirty="0"/>
              <a:t>Моделират се най-видимите явления</a:t>
            </a:r>
          </a:p>
          <a:p>
            <a:pPr lvl="1"/>
            <a:r>
              <a:rPr lang="bg-BG" dirty="0"/>
              <a:t>Гравитация, инерция, триене, еластичност, загуба на енергия и т.н.</a:t>
            </a:r>
          </a:p>
          <a:p>
            <a:pPr lvl="1"/>
            <a:r>
              <a:rPr lang="bg-BG" dirty="0"/>
              <a:t>Използва контакта между обектите</a:t>
            </a:r>
          </a:p>
        </p:txBody>
      </p:sp>
    </p:spTree>
    <p:extLst>
      <p:ext uri="{BB962C8B-B14F-4D97-AF65-F5344CB8AC3E}">
        <p14:creationId xmlns:p14="http://schemas.microsoft.com/office/powerpoint/2010/main" val="23308603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Небесна механика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Слънце и планета</a:t>
            </a:r>
          </a:p>
          <a:p>
            <a:pPr lvl="1"/>
            <a:r>
              <a:rPr lang="bg-BG" dirty="0"/>
              <a:t>Опит да се моделира слънце и елипсовидното движение на планета около него</a:t>
            </a:r>
          </a:p>
          <a:p>
            <a:pPr lvl="1"/>
            <a:r>
              <a:rPr lang="bg-BG" dirty="0"/>
              <a:t>Основен проблем е гравитацията – тя не е с една и съща посока, а е винаги към слънцето</a:t>
            </a:r>
          </a:p>
        </p:txBody>
      </p:sp>
      <p:sp>
        <p:nvSpPr>
          <p:cNvPr id="4" name="Oval 3"/>
          <p:cNvSpPr/>
          <p:nvPr/>
        </p:nvSpPr>
        <p:spPr>
          <a:xfrm>
            <a:off x="4076700" y="5145741"/>
            <a:ext cx="990600" cy="990600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7113590" y="5439431"/>
            <a:ext cx="403220" cy="403220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001583" y="4612221"/>
            <a:ext cx="403220" cy="403220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370390" y="4397164"/>
            <a:ext cx="403220" cy="403220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828800" y="4612221"/>
            <a:ext cx="5486400" cy="2057640"/>
          </a:xfrm>
          <a:prstGeom prst="ellipse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Oval 8"/>
          <p:cNvSpPr/>
          <p:nvPr/>
        </p:nvSpPr>
        <p:spPr>
          <a:xfrm>
            <a:off x="2743200" y="4612221"/>
            <a:ext cx="403220" cy="403220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627190" y="5439431"/>
            <a:ext cx="403220" cy="403220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11" name="Straight Arrow Connector 10"/>
          <p:cNvCxnSpPr>
            <a:stCxn id="5" idx="2"/>
            <a:endCxn id="4" idx="6"/>
          </p:cNvCxnSpPr>
          <p:nvPr/>
        </p:nvCxnSpPr>
        <p:spPr>
          <a:xfrm flipH="1">
            <a:off x="5067300" y="5641041"/>
            <a:ext cx="2046290" cy="0"/>
          </a:xfrm>
          <a:prstGeom prst="straightConnector1">
            <a:avLst/>
          </a:prstGeom>
          <a:ln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014913" y="4924425"/>
            <a:ext cx="1019175" cy="485775"/>
          </a:xfrm>
          <a:prstGeom prst="straightConnector1">
            <a:avLst/>
          </a:prstGeom>
          <a:ln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4"/>
            <a:endCxn id="4" idx="0"/>
          </p:cNvCxnSpPr>
          <p:nvPr/>
        </p:nvCxnSpPr>
        <p:spPr>
          <a:xfrm>
            <a:off x="4572000" y="4800384"/>
            <a:ext cx="0" cy="345357"/>
          </a:xfrm>
          <a:prstGeom prst="straightConnector1">
            <a:avLst/>
          </a:prstGeom>
          <a:ln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6"/>
            <a:endCxn id="4" idx="2"/>
          </p:cNvCxnSpPr>
          <p:nvPr/>
        </p:nvCxnSpPr>
        <p:spPr>
          <a:xfrm>
            <a:off x="2030410" y="5641041"/>
            <a:ext cx="2046290" cy="0"/>
          </a:xfrm>
          <a:prstGeom prst="straightConnector1">
            <a:avLst/>
          </a:prstGeom>
          <a:ln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128963" y="4910138"/>
            <a:ext cx="1014412" cy="476250"/>
          </a:xfrm>
          <a:prstGeom prst="straightConnector1">
            <a:avLst/>
          </a:prstGeom>
          <a:ln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484159" y="5348653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1600" dirty="0">
                <a:ln w="3175">
                  <a:noFill/>
                  <a:prstDash val="solid"/>
                </a:ln>
                <a:solidFill>
                  <a:schemeClr val="accent1"/>
                </a:solidFill>
                <a:latin typeface="Candara" panose="020E0502030303020204" pitchFamily="34" charset="0"/>
              </a:rPr>
              <a:t>гравитационно</a:t>
            </a:r>
          </a:p>
          <a:p>
            <a:pPr algn="ctr"/>
            <a:r>
              <a:rPr lang="bg-BG" sz="1600" dirty="0">
                <a:ln w="3175">
                  <a:noFill/>
                  <a:prstDash val="solid"/>
                </a:ln>
                <a:solidFill>
                  <a:schemeClr val="accent1"/>
                </a:solidFill>
                <a:latin typeface="Candara" panose="020E0502030303020204" pitchFamily="34" charset="0"/>
              </a:rPr>
              <a:t>привличане</a:t>
            </a:r>
          </a:p>
        </p:txBody>
      </p:sp>
    </p:spTree>
    <p:extLst>
      <p:ext uri="{BB962C8B-B14F-4D97-AF65-F5344CB8AC3E}">
        <p14:creationId xmlns:p14="http://schemas.microsoft.com/office/powerpoint/2010/main" val="3200716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Гравитацията е вектора между планетата и слънцето и я променяме със </a:t>
            </a:r>
            <a:r>
              <a:rPr lang="en-US" dirty="0" err="1">
                <a:solidFill>
                  <a:srgbClr val="FF388C"/>
                </a:solidFill>
              </a:rPr>
              <a:t>setGravity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За съжаление планетата се залепя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70980CE8-618C-42E7-A6D2-F75ABDBA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40242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4723587"/>
      </p:ext>
    </p:extLst>
  </p:cSld>
  <p:clrMapOvr>
    <a:masterClrMapping/>
  </p:clrMapOvr>
  <p:transition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За елипсовидна траектория трябва да се даде страничен тласък със </a:t>
            </a:r>
            <a:r>
              <a:rPr lang="en-GB" dirty="0" err="1">
                <a:solidFill>
                  <a:srgbClr val="FF388C"/>
                </a:solidFill>
              </a:rPr>
              <a:t>setLinearVelocity</a:t>
            </a:r>
            <a:endParaRPr lang="bg-BG" dirty="0">
              <a:solidFill>
                <a:srgbClr val="FF388C"/>
              </a:solidFill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916A8F9-C98E-4593-9803-409C7365D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4357788"/>
      </p:ext>
    </p:extLst>
  </p:cSld>
  <p:clrMapOvr>
    <a:masterClrMapping/>
  </p:clrMapOvr>
  <p:transition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с три тела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Основна задача в небесна механика</a:t>
            </a:r>
          </a:p>
          <a:p>
            <a:pPr lvl="1"/>
            <a:r>
              <a:rPr lang="bg-BG" dirty="0"/>
              <a:t>Да се определят траекториите на три тела под влияние единствено на гравитацията</a:t>
            </a:r>
          </a:p>
          <a:p>
            <a:pPr lvl="1"/>
            <a:r>
              <a:rPr lang="bg-BG" dirty="0"/>
              <a:t>Няма аналитично решение – единственият начин е да бъде симулирана с приближение</a:t>
            </a:r>
          </a:p>
          <a:p>
            <a:pPr lvl="1"/>
            <a:r>
              <a:rPr lang="bg-BG" dirty="0"/>
              <a:t>Повече информация ето тук:</a:t>
            </a:r>
            <a:br>
              <a:rPr lang="bg-BG" dirty="0"/>
            </a:br>
            <a:r>
              <a:rPr lang="en-US" dirty="0"/>
              <a:t>[</a:t>
            </a:r>
            <a:r>
              <a:rPr lang="en-US" sz="2400" dirty="0">
                <a:hlinkClick r:id="rId2"/>
              </a:rPr>
              <a:t>bg.wikipedia.org/wiki/</a:t>
            </a:r>
            <a:r>
              <a:rPr lang="bg-BG" sz="2400" dirty="0" err="1">
                <a:hlinkClick r:id="rId2"/>
              </a:rPr>
              <a:t>Задача_с_три_тела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[</a:t>
            </a:r>
            <a:r>
              <a:rPr lang="en-US" sz="2400" dirty="0">
                <a:hlinkClick r:id="rId3"/>
              </a:rPr>
              <a:t>en.wikipedia.org/wiki/Three-</a:t>
            </a:r>
            <a:r>
              <a:rPr lang="en-US" sz="2400" dirty="0" err="1">
                <a:hlinkClick r:id="rId3"/>
              </a:rPr>
              <a:t>body_problem</a:t>
            </a:r>
            <a:r>
              <a:rPr lang="en-US" dirty="0"/>
              <a:t>]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0935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Проблем</a:t>
                </a:r>
              </a:p>
              <a:p>
                <a:pPr lvl="1"/>
                <a:r>
                  <a:rPr lang="bg-BG" dirty="0"/>
                  <a:t>Не можем да моделираме гравитацията както в предната задача</a:t>
                </a:r>
              </a:p>
              <a:p>
                <a:pPr lvl="1"/>
                <a:r>
                  <a:rPr lang="bg-BG" dirty="0"/>
                  <a:t>За всяка планета векторът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bg-BG" dirty="0"/>
                  <a:t>е различен</a:t>
                </a:r>
              </a:p>
              <a:p>
                <a:r>
                  <a:rPr lang="bg-BG" dirty="0"/>
                  <a:t>Моделиране на гравитацията</a:t>
                </a:r>
              </a:p>
              <a:p>
                <a:pPr lvl="1"/>
                <a:r>
                  <a:rPr lang="bg-BG" dirty="0"/>
                  <a:t>Между всеки две тела силата на привличане се определя с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𝐹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  <m:f>
                      <m:f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bg-BG" dirty="0"/>
                  <a:t> </a:t>
                </a:r>
                <a:r>
                  <a:rPr lang="en-US" dirty="0"/>
                  <a:t>, </a:t>
                </a:r>
                <a:r>
                  <a:rPr lang="bg-BG" dirty="0"/>
                  <a:t>където:</a:t>
                </a:r>
              </a:p>
              <a:p>
                <a:pPr marL="1081088" lvl="2" indent="-342900">
                  <a:buFont typeface="Candara" panose="020E0502030303020204" pitchFamily="34" charset="0"/>
                  <a:buChar char="–"/>
                </a:pPr>
                <a:r>
                  <a:rPr lang="bg-BG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bg-BG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bg-BG" dirty="0"/>
                  <a:t> са масите на телата</a:t>
                </a:r>
              </a:p>
              <a:p>
                <a:pPr marL="1081088" lvl="2" indent="-342900">
                  <a:buFont typeface="Candara" panose="020E0502030303020204" pitchFamily="34" charset="0"/>
                  <a:buChar char="–"/>
                </a:pPr>
                <a:r>
                  <a:rPr lang="bg-BG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𝑟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/>
                  <a:t>е разстоянието между телата</a:t>
                </a:r>
              </a:p>
              <a:p>
                <a:pPr marL="1081088" lvl="2" indent="-342900">
                  <a:buFont typeface="Candara" panose="020E0502030303020204" pitchFamily="34" charset="0"/>
                  <a:buChar char="–"/>
                </a:pPr>
                <a:r>
                  <a:rPr lang="bg-BG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/>
                  <a:t>е гравитационната константа 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l="-2242" t="-1395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0677980"/>
      </p:ext>
    </p:extLst>
  </p:cSld>
  <p:clrMapOvr>
    <a:masterClrMapping/>
  </p:clrMapOvr>
  <p:transition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Гравитация при три тела</a:t>
            </a:r>
          </a:p>
          <a:p>
            <a:pPr lvl="1"/>
            <a:r>
              <a:rPr lang="bg-BG" dirty="0"/>
              <a:t>Изчисляваме силата на привличане с едното</a:t>
            </a:r>
          </a:p>
          <a:p>
            <a:pPr lvl="1"/>
            <a:r>
              <a:rPr lang="bg-BG" dirty="0"/>
              <a:t>Мащабираме с разстоянието на квадрат и с гравитационната константа</a:t>
            </a:r>
          </a:p>
          <a:p>
            <a:pPr lvl="1"/>
            <a:r>
              <a:rPr lang="bg-BG" dirty="0"/>
              <a:t>Правим същото за другото тяло</a:t>
            </a:r>
          </a:p>
          <a:p>
            <a:pPr lvl="1"/>
            <a:r>
              <a:rPr lang="bg-BG" dirty="0"/>
              <a:t>Събираме двете мащабирани сили</a:t>
            </a:r>
          </a:p>
        </p:txBody>
      </p:sp>
      <p:sp>
        <p:nvSpPr>
          <p:cNvPr id="5" name="Oval 4"/>
          <p:cNvSpPr/>
          <p:nvPr/>
        </p:nvSpPr>
        <p:spPr>
          <a:xfrm>
            <a:off x="4223545" y="5446760"/>
            <a:ext cx="696910" cy="696910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628275" y="4452610"/>
            <a:ext cx="614049" cy="614049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338919" y="3515175"/>
            <a:ext cx="1053041" cy="1053041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894729" y="4887851"/>
            <a:ext cx="1761566" cy="779929"/>
          </a:xfrm>
          <a:prstGeom prst="straightConnector1">
            <a:avLst/>
          </a:prstGeom>
          <a:ln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86000" y="4349968"/>
            <a:ext cx="1976718" cy="1290918"/>
          </a:xfrm>
          <a:prstGeom prst="straightConnector1">
            <a:avLst/>
          </a:prstGeom>
          <a:ln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20160000">
            <a:off x="4969825" y="500342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1600" dirty="0">
                <a:ln w="3175">
                  <a:noFill/>
                  <a:prstDash val="solid"/>
                </a:ln>
                <a:solidFill>
                  <a:schemeClr val="accent1"/>
                </a:solidFill>
                <a:latin typeface="Candara" panose="020E0502030303020204" pitchFamily="34" charset="0"/>
              </a:rPr>
              <a:t>гравитационно</a:t>
            </a:r>
          </a:p>
          <a:p>
            <a:pPr algn="ctr"/>
            <a:r>
              <a:rPr lang="bg-BG" sz="1600" dirty="0">
                <a:ln w="3175">
                  <a:noFill/>
                  <a:prstDash val="solid"/>
                </a:ln>
                <a:solidFill>
                  <a:schemeClr val="accent1"/>
                </a:solidFill>
                <a:latin typeface="Candara" panose="020E0502030303020204" pitchFamily="34" charset="0"/>
              </a:rPr>
              <a:t>привличане</a:t>
            </a:r>
          </a:p>
        </p:txBody>
      </p:sp>
      <p:sp>
        <p:nvSpPr>
          <p:cNvPr id="23" name="TextBox 22"/>
          <p:cNvSpPr txBox="1"/>
          <p:nvPr/>
        </p:nvSpPr>
        <p:spPr>
          <a:xfrm rot="1968402">
            <a:off x="2502354" y="4679035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1600" dirty="0">
                <a:ln w="3175">
                  <a:noFill/>
                  <a:prstDash val="solid"/>
                </a:ln>
                <a:solidFill>
                  <a:schemeClr val="accent1"/>
                </a:solidFill>
                <a:latin typeface="Candara" panose="020E0502030303020204" pitchFamily="34" charset="0"/>
              </a:rPr>
              <a:t>гравитационно</a:t>
            </a:r>
          </a:p>
          <a:p>
            <a:pPr algn="ctr"/>
            <a:r>
              <a:rPr lang="bg-BG" sz="1600" dirty="0">
                <a:ln w="3175">
                  <a:noFill/>
                  <a:prstDash val="solid"/>
                </a:ln>
                <a:solidFill>
                  <a:schemeClr val="accent1"/>
                </a:solidFill>
                <a:latin typeface="Candara" panose="020E0502030303020204" pitchFamily="34" charset="0"/>
              </a:rPr>
              <a:t>привличане</a:t>
            </a:r>
          </a:p>
        </p:txBody>
      </p:sp>
    </p:spTree>
    <p:extLst>
      <p:ext uri="{BB962C8B-B14F-4D97-AF65-F5344CB8AC3E}">
        <p14:creationId xmlns:p14="http://schemas.microsoft.com/office/powerpoint/2010/main" val="626383688"/>
      </p:ext>
    </p:extLst>
  </p:cSld>
  <p:clrMapOvr>
    <a:masterClrMapping/>
  </p:clrMapOvr>
  <p:transition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Завършващи елементи</a:t>
            </a:r>
          </a:p>
          <a:p>
            <a:pPr lvl="1"/>
            <a:r>
              <a:rPr lang="bg-BG" dirty="0"/>
              <a:t>Гравитацията със </a:t>
            </a:r>
            <a:r>
              <a:rPr lang="en-US" dirty="0" err="1">
                <a:solidFill>
                  <a:srgbClr val="FF388C"/>
                </a:solidFill>
              </a:rPr>
              <a:t>setGravity</a:t>
            </a:r>
            <a:r>
              <a:rPr lang="bg-BG" dirty="0"/>
              <a:t> е нулирана, не можем да я ползваме</a:t>
            </a:r>
          </a:p>
          <a:p>
            <a:pPr lvl="1"/>
            <a:r>
              <a:rPr lang="bg-BG" dirty="0"/>
              <a:t>Сумарната сила към всяка планета я прилагаме към центъра ѝ с </a:t>
            </a:r>
            <a:r>
              <a:rPr lang="en-GB" dirty="0" err="1">
                <a:solidFill>
                  <a:srgbClr val="FF388C"/>
                </a:solidFill>
              </a:rPr>
              <a:t>applyCentralForce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За да следим тройката тела, местим камерата да гледам към </a:t>
            </a:r>
            <a:r>
              <a:rPr lang="bg-BG" dirty="0" err="1"/>
              <a:t>медицентъра</a:t>
            </a:r>
            <a:endParaRPr lang="bg-BG" dirty="0"/>
          </a:p>
        </p:txBody>
      </p:sp>
      <p:sp>
        <p:nvSpPr>
          <p:cNvPr id="3" name="Oval 2"/>
          <p:cNvSpPr/>
          <p:nvPr/>
        </p:nvSpPr>
        <p:spPr>
          <a:xfrm>
            <a:off x="5078602" y="5667780"/>
            <a:ext cx="696910" cy="696910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7480007" y="4673630"/>
            <a:ext cx="614049" cy="614049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2213926" y="3709595"/>
            <a:ext cx="1053041" cy="1053041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749786" y="5108871"/>
            <a:ext cx="1761566" cy="779929"/>
          </a:xfrm>
          <a:prstGeom prst="straightConnector1">
            <a:avLst/>
          </a:prstGeom>
          <a:ln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141057" y="4570988"/>
            <a:ext cx="1976718" cy="1290918"/>
          </a:xfrm>
          <a:prstGeom prst="straightConnector1">
            <a:avLst/>
          </a:prstGeom>
          <a:ln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254189" y="4343400"/>
            <a:ext cx="4233916" cy="561109"/>
          </a:xfrm>
          <a:prstGeom prst="straightConnector1">
            <a:avLst/>
          </a:prstGeom>
          <a:ln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5469174" y="3770436"/>
            <a:ext cx="1268506" cy="1249956"/>
            <a:chOff x="5763483" y="4259241"/>
            <a:chExt cx="1268506" cy="1249956"/>
          </a:xfrm>
        </p:grpSpPr>
        <p:sp>
          <p:nvSpPr>
            <p:cNvPr id="21" name="Text Placeholder 2"/>
            <p:cNvSpPr txBox="1">
              <a:spLocks/>
            </p:cNvSpPr>
            <p:nvPr/>
          </p:nvSpPr>
          <p:spPr>
            <a:xfrm>
              <a:off x="5763483" y="4259241"/>
              <a:ext cx="1268506" cy="63649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Камерата гледа тук</a:t>
              </a:r>
            </a:p>
          </p:txBody>
        </p:sp>
        <p:cxnSp>
          <p:nvCxnSpPr>
            <p:cNvPr id="22" name="Straight Connector 21"/>
            <p:cNvCxnSpPr>
              <a:endCxn id="19" idx="0"/>
            </p:cNvCxnSpPr>
            <p:nvPr/>
          </p:nvCxnSpPr>
          <p:spPr>
            <a:xfrm>
              <a:off x="5763483" y="4259241"/>
              <a:ext cx="1" cy="124995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9" name="Oval 18"/>
          <p:cNvSpPr/>
          <p:nvPr/>
        </p:nvSpPr>
        <p:spPr>
          <a:xfrm>
            <a:off x="5371147" y="5020392"/>
            <a:ext cx="196055" cy="196055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813708"/>
      </p:ext>
    </p:extLst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Да го гледаме по-дълго – движението е достатъчно хаотично</a:t>
            </a:r>
          </a:p>
          <a:p>
            <a:pPr lvl="1"/>
            <a:r>
              <a:rPr lang="bg-BG" dirty="0"/>
              <a:t>Голямата планета може да открадне малката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BF57F01B-580F-4840-84BD-F90D7F49C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40242"/>
            <a:ext cx="7315199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A6A2BFC-45F5-4A69-90CD-4039AFFE2A77}"/>
              </a:ext>
            </a:extLst>
          </p:cNvPr>
          <p:cNvGrpSpPr/>
          <p:nvPr/>
        </p:nvGrpSpPr>
        <p:grpSpPr>
          <a:xfrm>
            <a:off x="3429000" y="4572000"/>
            <a:ext cx="1371600" cy="1981204"/>
            <a:chOff x="5763483" y="2658978"/>
            <a:chExt cx="1371600" cy="1981204"/>
          </a:xfrm>
        </p:grpSpPr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844036F7-30F8-4C78-9855-9B44057F4AF2}"/>
                </a:ext>
              </a:extLst>
            </p:cNvPr>
            <p:cNvSpPr txBox="1">
              <a:spLocks/>
            </p:cNvSpPr>
            <p:nvPr/>
          </p:nvSpPr>
          <p:spPr>
            <a:xfrm>
              <a:off x="5763483" y="4259241"/>
              <a:ext cx="1371600" cy="38094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 err="1">
                  <a:solidFill>
                    <a:schemeClr val="bg1"/>
                  </a:solidFill>
                </a:rPr>
                <a:t>Кра</a:t>
              </a:r>
              <a:r>
                <a:rPr lang="bg-BG" sz="1800" b="0" dirty="0">
                  <a:solidFill>
                    <a:schemeClr val="bg1"/>
                  </a:solidFill>
                </a:rPr>
                <a:t>-а-а-</a:t>
              </a:r>
              <a:r>
                <a:rPr lang="bg-BG" sz="1800" b="0" dirty="0" err="1">
                  <a:solidFill>
                    <a:schemeClr val="bg1"/>
                  </a:solidFill>
                </a:rPr>
                <a:t>дла</a:t>
              </a:r>
              <a:r>
                <a:rPr lang="bg-BG" sz="1800" b="0" dirty="0">
                  <a:solidFill>
                    <a:schemeClr val="bg1"/>
                  </a:solidFill>
                </a:rPr>
                <a:t>!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203DC8E-1D05-42BB-A0DF-1AAAFC5FE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5083" y="2658978"/>
              <a:ext cx="0" cy="1981204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43510039"/>
      </p:ext>
    </p:extLst>
  </p:cSld>
  <p:clrMapOvr>
    <a:masterClrMapping/>
  </p:clrMapOvr>
  <p:transition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Врата с панта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Ограничения</a:t>
            </a:r>
          </a:p>
          <a:p>
            <a:pPr lvl="1"/>
            <a:r>
              <a:rPr lang="bg-BG" dirty="0"/>
              <a:t>Във </a:t>
            </a:r>
            <a:r>
              <a:rPr lang="en-US" dirty="0" err="1"/>
              <a:t>Physijs</a:t>
            </a:r>
            <a:r>
              <a:rPr lang="bg-BG" dirty="0"/>
              <a:t> могат да се поставят ограничения към обектите</a:t>
            </a:r>
          </a:p>
          <a:p>
            <a:r>
              <a:rPr lang="bg-BG" dirty="0"/>
              <a:t>Врата с панта</a:t>
            </a:r>
          </a:p>
          <a:p>
            <a:pPr lvl="1"/>
            <a:r>
              <a:rPr lang="bg-BG" dirty="0"/>
              <a:t>Да направим врата, която е закачена с панта</a:t>
            </a:r>
          </a:p>
          <a:p>
            <a:pPr lvl="1"/>
            <a:r>
              <a:rPr lang="bg-BG" dirty="0"/>
              <a:t>При удряне, тя се завърта около пантата си</a:t>
            </a:r>
          </a:p>
        </p:txBody>
      </p:sp>
    </p:spTree>
    <p:extLst>
      <p:ext uri="{BB962C8B-B14F-4D97-AF65-F5344CB8AC3E}">
        <p14:creationId xmlns:p14="http://schemas.microsoft.com/office/powerpoint/2010/main" val="3114441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Реализация</a:t>
                </a:r>
              </a:p>
              <a:p>
                <a:pPr lvl="1"/>
                <a:r>
                  <a:rPr lang="bg-BG" dirty="0"/>
                  <a:t>Вратата ще е </a:t>
                </a:r>
                <a:r>
                  <a:rPr lang="en-US" dirty="0" err="1"/>
                  <a:t>Physijs</a:t>
                </a:r>
                <a:r>
                  <a:rPr lang="en-US" dirty="0"/>
                  <a:t> </a:t>
                </a:r>
                <a:r>
                  <a:rPr lang="bg-BG" dirty="0"/>
                  <a:t>паралелепипед </a:t>
                </a:r>
                <a:r>
                  <a:rPr lang="en-US" dirty="0">
                    <a:solidFill>
                      <a:srgbClr val="FF388C"/>
                    </a:solidFill>
                  </a:rPr>
                  <a:t>door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Ще има вертикален пилон (не е </a:t>
                </a:r>
                <a:r>
                  <a:rPr lang="en-US" dirty="0" err="1"/>
                  <a:t>Physijs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bg-BG" dirty="0"/>
                  <a:t>Ограничението е зададено с </a:t>
                </a:r>
                <a:r>
                  <a:rPr lang="en-GB" dirty="0" err="1">
                    <a:solidFill>
                      <a:srgbClr val="FF388C"/>
                    </a:solidFill>
                  </a:rPr>
                  <a:t>HingeConstraint</a:t>
                </a:r>
                <a:r>
                  <a:rPr lang="bg-BG" dirty="0">
                    <a:solidFill>
                      <a:srgbClr val="FF388C"/>
                    </a:solidFill>
                  </a:rPr>
                  <a:t> </a:t>
                </a:r>
                <a:r>
                  <a:rPr lang="bg-BG" dirty="0"/>
                  <a:t>и е добавено към сцената</a:t>
                </a:r>
              </a:p>
              <a:p>
                <a:pPr lvl="1"/>
                <a:r>
                  <a:rPr lang="bg-BG" dirty="0"/>
                  <a:t>Параметрите на ограничението казват:</a:t>
                </a:r>
              </a:p>
              <a:p>
                <a:pPr marL="1081088" lvl="2" indent="-342900">
                  <a:buFont typeface="Candara" panose="020E0502030303020204" pitchFamily="34" charset="0"/>
                  <a:buChar char="–"/>
                </a:pPr>
                <a:r>
                  <a:rPr lang="bg-BG" dirty="0"/>
                  <a:t>Обект </a:t>
                </a:r>
                <a:r>
                  <a:rPr lang="en-US" dirty="0">
                    <a:solidFill>
                      <a:srgbClr val="FF388C"/>
                    </a:solidFill>
                  </a:rPr>
                  <a:t>door</a:t>
                </a:r>
                <a:r>
                  <a:rPr lang="bg-BG" dirty="0">
                    <a:solidFill>
                      <a:srgbClr val="FF388C"/>
                    </a:solidFill>
                  </a:rPr>
                  <a:t> </a:t>
                </a:r>
                <a:r>
                  <a:rPr lang="bg-BG" dirty="0"/>
                  <a:t>е ограниченият обект</a:t>
                </a:r>
                <a:endParaRPr lang="en-US" dirty="0"/>
              </a:p>
              <a:p>
                <a:pPr marL="1081088" lvl="2" indent="-342900">
                  <a:buFont typeface="Candara" panose="020E0502030303020204" pitchFamily="34" charset="0"/>
                  <a:buChar char="–"/>
                </a:pPr>
                <a:r>
                  <a:rPr lang="bg-BG" dirty="0"/>
                  <a:t>Не е закачен за друг обект, т.е. е закачен към самата сцена</a:t>
                </a:r>
              </a:p>
              <a:p>
                <a:pPr marL="1081088" lvl="2" indent="-342900">
                  <a:buFont typeface="Candara" panose="020E0502030303020204" pitchFamily="34" charset="0"/>
                  <a:buChar char="–"/>
                </a:pPr>
                <a:r>
                  <a:rPr lang="bg-BG" dirty="0"/>
                  <a:t>Точката на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закачването е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(0,30,0)</m:t>
                    </m:r>
                  </m:oMath>
                </a14:m>
                <a:endParaRPr lang="bg-BG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1081088" lvl="2" indent="-342900">
                  <a:buFont typeface="Candara" panose="020E0502030303020204" pitchFamily="34" charset="0"/>
                  <a:buChar char="–"/>
                </a:pP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Оста на въртене е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(0,1,0)</m:t>
                    </m:r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216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224710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Готови библиотеки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bg-BG" dirty="0" err="1"/>
              <a:t>плъгини</a:t>
            </a:r>
            <a:endParaRPr lang="bg-BG" dirty="0"/>
          </a:p>
          <a:p>
            <a:pPr lvl="1"/>
            <a:r>
              <a:rPr lang="bg-BG" dirty="0"/>
              <a:t>Съществуват много – някои са за конкретни графични системи</a:t>
            </a:r>
            <a:r>
              <a:rPr lang="en-US" dirty="0"/>
              <a:t>, </a:t>
            </a:r>
            <a:r>
              <a:rPr lang="bg-BG" dirty="0"/>
              <a:t>други са независими</a:t>
            </a:r>
          </a:p>
          <a:p>
            <a:r>
              <a:rPr lang="bg-BG" dirty="0"/>
              <a:t>Двумерна физика</a:t>
            </a:r>
          </a:p>
          <a:p>
            <a:pPr lvl="1">
              <a:tabLst>
                <a:tab pos="7772400" algn="r"/>
              </a:tabLst>
            </a:pPr>
            <a:r>
              <a:rPr lang="en-GB" dirty="0">
                <a:solidFill>
                  <a:srgbClr val="FF388C"/>
                </a:solidFill>
              </a:rPr>
              <a:t>Matter.js</a:t>
            </a:r>
            <a:r>
              <a:rPr lang="en-GB" dirty="0"/>
              <a:t> . . . . . . . . . . .</a:t>
            </a:r>
            <a:r>
              <a:rPr lang="en-US" dirty="0"/>
              <a:t>	[</a:t>
            </a:r>
            <a:r>
              <a:rPr lang="en-US" sz="2400" dirty="0">
                <a:hlinkClick r:id="rId2"/>
              </a:rPr>
              <a:t>github.com/</a:t>
            </a:r>
            <a:r>
              <a:rPr lang="en-US" sz="2400" dirty="0" err="1">
                <a:hlinkClick r:id="rId2"/>
              </a:rPr>
              <a:t>liabru</a:t>
            </a:r>
            <a:r>
              <a:rPr lang="en-US" sz="2400" dirty="0">
                <a:hlinkClick r:id="rId2"/>
              </a:rPr>
              <a:t>/matter-</a:t>
            </a:r>
            <a:r>
              <a:rPr lang="en-US" sz="2400" dirty="0" err="1">
                <a:hlinkClick r:id="rId2"/>
              </a:rPr>
              <a:t>js</a:t>
            </a:r>
            <a:r>
              <a:rPr lang="en-US" dirty="0"/>
              <a:t>]</a:t>
            </a:r>
          </a:p>
          <a:p>
            <a:pPr lvl="1">
              <a:tabLst>
                <a:tab pos="7772400" algn="r"/>
              </a:tabLst>
            </a:pPr>
            <a:r>
              <a:rPr lang="en-GB" dirty="0" err="1">
                <a:solidFill>
                  <a:srgbClr val="FF388C"/>
                </a:solidFill>
              </a:rPr>
              <a:t>PhysicsJS</a:t>
            </a:r>
            <a:r>
              <a:rPr lang="en-GB" dirty="0"/>
              <a:t> . . 	[</a:t>
            </a:r>
            <a:r>
              <a:rPr lang="en-GB" sz="2400" dirty="0">
                <a:hlinkClick r:id="rId3"/>
              </a:rPr>
              <a:t>github.com/</a:t>
            </a:r>
            <a:r>
              <a:rPr lang="en-GB" sz="2400" dirty="0" err="1">
                <a:hlinkClick r:id="rId3"/>
              </a:rPr>
              <a:t>wellcaffeinated</a:t>
            </a:r>
            <a:r>
              <a:rPr lang="en-GB" sz="2400" dirty="0">
                <a:hlinkClick r:id="rId3"/>
              </a:rPr>
              <a:t>/</a:t>
            </a:r>
            <a:r>
              <a:rPr lang="en-GB" sz="2400" dirty="0" err="1">
                <a:hlinkClick r:id="rId3"/>
              </a:rPr>
              <a:t>PhysicsJS</a:t>
            </a:r>
            <a:r>
              <a:rPr lang="en-GB" dirty="0"/>
              <a:t>]</a:t>
            </a:r>
            <a:endParaRPr lang="bg-BG" dirty="0"/>
          </a:p>
          <a:p>
            <a:r>
              <a:rPr lang="bg-BG" dirty="0"/>
              <a:t>Тримерна физика</a:t>
            </a:r>
            <a:endParaRPr lang="en-US" dirty="0"/>
          </a:p>
          <a:p>
            <a:pPr lvl="1"/>
            <a:r>
              <a:rPr lang="en-GB" dirty="0" err="1">
                <a:solidFill>
                  <a:srgbClr val="FF388C"/>
                </a:solidFill>
              </a:rPr>
              <a:t>Physijs</a:t>
            </a:r>
            <a:r>
              <a:rPr lang="en-GB" dirty="0"/>
              <a:t> . . . . . . . . . . .</a:t>
            </a:r>
            <a:r>
              <a:rPr lang="en-US" dirty="0"/>
              <a:t>	[</a:t>
            </a:r>
            <a:r>
              <a:rPr lang="en-US" sz="2400" dirty="0">
                <a:hlinkClick r:id="rId4"/>
              </a:rPr>
              <a:t>chandlerprall.github.io/</a:t>
            </a:r>
            <a:r>
              <a:rPr lang="en-US" sz="2400" dirty="0" err="1">
                <a:hlinkClick r:id="rId4"/>
              </a:rPr>
              <a:t>Physijs</a:t>
            </a:r>
            <a:r>
              <a:rPr lang="en-US" dirty="0"/>
              <a:t>]</a:t>
            </a:r>
          </a:p>
          <a:p>
            <a:pPr lvl="1">
              <a:tabLst>
                <a:tab pos="7772400" algn="r"/>
              </a:tabLst>
            </a:pPr>
            <a:r>
              <a:rPr lang="en-GB" dirty="0">
                <a:solidFill>
                  <a:srgbClr val="FF388C"/>
                </a:solidFill>
              </a:rPr>
              <a:t>Ammo.js</a:t>
            </a:r>
            <a:r>
              <a:rPr lang="en-GB" dirty="0"/>
              <a:t> . . . . . . . . . .	[</a:t>
            </a:r>
            <a:r>
              <a:rPr lang="en-GB" sz="2400" dirty="0">
                <a:hlinkClick r:id="rId5"/>
              </a:rPr>
              <a:t>github.com/</a:t>
            </a:r>
            <a:r>
              <a:rPr lang="en-GB" sz="2400" dirty="0" err="1">
                <a:hlinkClick r:id="rId5"/>
              </a:rPr>
              <a:t>kripken</a:t>
            </a:r>
            <a:r>
              <a:rPr lang="en-GB" sz="2400" dirty="0">
                <a:hlinkClick r:id="rId5"/>
              </a:rPr>
              <a:t>/ammo.js</a:t>
            </a:r>
            <a:r>
              <a:rPr lang="en-GB" dirty="0"/>
              <a:t>]</a:t>
            </a:r>
          </a:p>
          <a:p>
            <a:pPr lvl="1">
              <a:tabLst>
                <a:tab pos="7772400" algn="r"/>
              </a:tabLst>
            </a:pPr>
            <a:r>
              <a:rPr lang="en-GB" dirty="0">
                <a:solidFill>
                  <a:srgbClr val="FF388C"/>
                </a:solidFill>
              </a:rPr>
              <a:t>Cannon.js</a:t>
            </a:r>
            <a:r>
              <a:rPr lang="en-GB" dirty="0"/>
              <a:t> . . . . . . . . .	[</a:t>
            </a:r>
            <a:r>
              <a:rPr lang="en-GB" sz="2400" dirty="0">
                <a:hlinkClick r:id="rId6"/>
              </a:rPr>
              <a:t>schteppe.github.io/cannon.js</a:t>
            </a:r>
            <a:r>
              <a:rPr lang="en-GB" dirty="0"/>
              <a:t>]</a:t>
            </a:r>
            <a:endParaRPr lang="en-US" dirty="0"/>
          </a:p>
          <a:p>
            <a:pPr lvl="1">
              <a:tabLst>
                <a:tab pos="7772400" algn="r"/>
              </a:tabLst>
            </a:pPr>
            <a:endParaRPr lang="en-GB" dirty="0"/>
          </a:p>
          <a:p>
            <a:pPr>
              <a:tabLst>
                <a:tab pos="7772400" algn="r"/>
              </a:tabLst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13773717"/>
      </p:ext>
    </p:extLst>
  </p:cSld>
  <p:clrMapOvr>
    <a:masterClrMapping/>
  </p:clrMapOvr>
  <p:transition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A8E8847A-DF34-40DF-9666-81EAD4BEE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6099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Още за ограниченията</a:t>
            </a:r>
          </a:p>
          <a:p>
            <a:pPr lvl="1"/>
            <a:r>
              <a:rPr lang="bg-BG" dirty="0"/>
              <a:t>Има различни типове – към точка, като панта, с плъзгане, със свободно описание на степените на свобода и т.н.</a:t>
            </a:r>
          </a:p>
          <a:p>
            <a:pPr lvl="1"/>
            <a:r>
              <a:rPr lang="bg-BG" dirty="0"/>
              <a:t>Имат параметри за диапазона на реакция – гранични стойности на положението, на </a:t>
            </a:r>
            <a:r>
              <a:rPr lang="bg-BG" dirty="0" err="1"/>
              <a:t>завъртяността</a:t>
            </a:r>
            <a:r>
              <a:rPr lang="bg-BG" dirty="0"/>
              <a:t> и т.н.</a:t>
            </a:r>
          </a:p>
          <a:p>
            <a:r>
              <a:rPr lang="bg-BG" dirty="0"/>
              <a:t>Признавам си</a:t>
            </a:r>
          </a:p>
          <a:p>
            <a:pPr lvl="1"/>
            <a:r>
              <a:rPr lang="bg-BG" dirty="0"/>
              <a:t>Не ги знам толкова добре, колкото ми се иска</a:t>
            </a:r>
          </a:p>
        </p:txBody>
      </p:sp>
    </p:spTree>
    <p:extLst>
      <p:ext uri="{BB962C8B-B14F-4D97-AF65-F5344CB8AC3E}">
        <p14:creationId xmlns:p14="http://schemas.microsoft.com/office/powerpoint/2010/main" val="1542834286"/>
      </p:ext>
    </p:extLst>
  </p:cSld>
  <p:clrMapOvr>
    <a:masterClrMapping/>
  </p:clrMapOvr>
  <p:transition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Колизия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Колизия</a:t>
            </a:r>
          </a:p>
          <a:p>
            <a:pPr lvl="1"/>
            <a:r>
              <a:rPr lang="bg-BG" dirty="0"/>
              <a:t>Обект се сблъсква с друг обект</a:t>
            </a:r>
          </a:p>
          <a:p>
            <a:pPr lvl="1"/>
            <a:r>
              <a:rPr lang="bg-BG" dirty="0"/>
              <a:t>Във </a:t>
            </a:r>
            <a:r>
              <a:rPr lang="en-US" dirty="0" err="1"/>
              <a:t>Physijs</a:t>
            </a:r>
            <a:r>
              <a:rPr lang="en-US" dirty="0"/>
              <a:t> </a:t>
            </a:r>
            <a:r>
              <a:rPr lang="bg-BG" dirty="0"/>
              <a:t>колизиите са на ниво обект</a:t>
            </a:r>
          </a:p>
          <a:p>
            <a:pPr lvl="1"/>
            <a:r>
              <a:rPr lang="bg-BG" dirty="0"/>
              <a:t>Реализират се със слушатели на събития</a:t>
            </a:r>
          </a:p>
          <a:p>
            <a:r>
              <a:rPr lang="bg-BG" dirty="0"/>
              <a:t>Събитие</a:t>
            </a:r>
          </a:p>
          <a:p>
            <a:pPr lvl="1"/>
            <a:r>
              <a:rPr lang="bg-BG" dirty="0"/>
              <a:t>Казва се </a:t>
            </a:r>
            <a:r>
              <a:rPr lang="en-GB" dirty="0">
                <a:solidFill>
                  <a:srgbClr val="FF388C"/>
                </a:solidFill>
              </a:rPr>
              <a:t>collision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Като параметри има ударения обект, скоростта и </a:t>
            </a:r>
            <a:r>
              <a:rPr lang="bg-BG" dirty="0" err="1"/>
              <a:t>нормалата</a:t>
            </a:r>
            <a:r>
              <a:rPr lang="bg-BG" dirty="0"/>
              <a:t> в точката на удара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099909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Задача</a:t>
            </a:r>
          </a:p>
          <a:p>
            <a:pPr lvl="1"/>
            <a:r>
              <a:rPr lang="bg-BG" dirty="0"/>
              <a:t>Пръстен от стълбове-бариери</a:t>
            </a:r>
          </a:p>
          <a:p>
            <a:pPr lvl="1"/>
            <a:r>
              <a:rPr lang="bg-BG" dirty="0"/>
              <a:t>Топки падат вътре в пръстена</a:t>
            </a:r>
          </a:p>
          <a:p>
            <a:pPr lvl="1"/>
            <a:r>
              <a:rPr lang="bg-BG" dirty="0"/>
              <a:t>При удар на топка със стълб, тя става червена</a:t>
            </a:r>
          </a:p>
          <a:p>
            <a:r>
              <a:rPr lang="bg-BG" dirty="0" err="1"/>
              <a:t>Релизация</a:t>
            </a:r>
            <a:endParaRPr lang="bg-BG" dirty="0"/>
          </a:p>
          <a:p>
            <a:pPr lvl="1"/>
            <a:r>
              <a:rPr lang="bg-BG" dirty="0"/>
              <a:t>Наша функция </a:t>
            </a:r>
            <a:r>
              <a:rPr lang="en-US" dirty="0">
                <a:solidFill>
                  <a:srgbClr val="FF388C"/>
                </a:solidFill>
              </a:rPr>
              <a:t>hit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прави удареният обект червен, ако обектът е сфера</a:t>
            </a:r>
          </a:p>
          <a:p>
            <a:pPr lvl="1"/>
            <a:r>
              <a:rPr lang="bg-BG" dirty="0"/>
              <a:t>За всяка бариера има слушател на събитието </a:t>
            </a:r>
            <a:r>
              <a:rPr lang="en-US" dirty="0" err="1">
                <a:solidFill>
                  <a:srgbClr val="FF388C"/>
                </a:solidFill>
              </a:rPr>
              <a:t>collission</a:t>
            </a:r>
            <a:r>
              <a:rPr lang="bg-BG" dirty="0"/>
              <a:t>, което се обръща към </a:t>
            </a:r>
            <a:r>
              <a:rPr lang="en-US" dirty="0">
                <a:solidFill>
                  <a:srgbClr val="FF388C"/>
                </a:solidFill>
              </a:rPr>
              <a:t>hit</a:t>
            </a:r>
            <a:endParaRPr lang="bg-BG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614083"/>
      </p:ext>
    </p:extLst>
  </p:cSld>
  <p:clrMapOvr>
    <a:masterClrMapping/>
  </p:clrMapOvr>
  <p:transition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Резултат от сблъсъка на топките с бариерите</a:t>
            </a:r>
          </a:p>
          <a:p>
            <a:pPr lvl="1"/>
            <a:r>
              <a:rPr lang="bg-BG" dirty="0"/>
              <a:t>Опитайте се да разберете как са направени толкова бледи сенки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D2D457BC-A903-4890-9403-DB5CD90C9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40242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8904539"/>
      </p:ext>
    </p:extLst>
  </p:cSld>
  <p:clrMapOvr>
    <a:masterClrMapping/>
  </p:clrMapOvr>
  <p:transition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Обратна реакция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Под от плочки</a:t>
            </a:r>
          </a:p>
          <a:p>
            <a:pPr lvl="1"/>
            <a:r>
              <a:rPr lang="bg-BG" dirty="0"/>
              <a:t>Шахматно оцветени</a:t>
            </a:r>
          </a:p>
          <a:p>
            <a:pPr lvl="1"/>
            <a:r>
              <a:rPr lang="bg-BG" dirty="0"/>
              <a:t>Падащи топки „чупят“ плочките и те пропадат</a:t>
            </a:r>
          </a:p>
          <a:p>
            <a:pPr lvl="1"/>
            <a:r>
              <a:rPr lang="bg-BG" dirty="0"/>
              <a:t>Плочките ще падат, когато усетят, че са ударени от топка</a:t>
            </a:r>
          </a:p>
          <a:p>
            <a:pPr lvl="1"/>
            <a:endParaRPr lang="bg-BG" dirty="0"/>
          </a:p>
        </p:txBody>
      </p:sp>
      <p:sp>
        <p:nvSpPr>
          <p:cNvPr id="6" name="Rectangle 5"/>
          <p:cNvSpPr/>
          <p:nvPr/>
        </p:nvSpPr>
        <p:spPr>
          <a:xfrm>
            <a:off x="3657599" y="5364669"/>
            <a:ext cx="1828801" cy="228600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11708" y="4324643"/>
            <a:ext cx="1033302" cy="1033302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752599" y="5478970"/>
            <a:ext cx="1905000" cy="636494"/>
            <a:chOff x="5933109" y="4259241"/>
            <a:chExt cx="1905000" cy="636494"/>
          </a:xfrm>
        </p:grpSpPr>
        <p:sp>
          <p:nvSpPr>
            <p:cNvPr id="10" name="Text Placeholder 2"/>
            <p:cNvSpPr txBox="1">
              <a:spLocks/>
            </p:cNvSpPr>
            <p:nvPr/>
          </p:nvSpPr>
          <p:spPr>
            <a:xfrm>
              <a:off x="5933109" y="4259241"/>
              <a:ext cx="1098880" cy="63649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Слуша за колизия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5933109" y="4259241"/>
              <a:ext cx="1905000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018116" y="4204800"/>
            <a:ext cx="2525684" cy="636494"/>
            <a:chOff x="4790109" y="4259241"/>
            <a:chExt cx="2525684" cy="636494"/>
          </a:xfrm>
        </p:grpSpPr>
        <p:sp>
          <p:nvSpPr>
            <p:cNvPr id="16" name="Text Placeholder 2"/>
            <p:cNvSpPr txBox="1">
              <a:spLocks/>
            </p:cNvSpPr>
            <p:nvPr/>
          </p:nvSpPr>
          <p:spPr>
            <a:xfrm>
              <a:off x="5628309" y="4259241"/>
              <a:ext cx="1687484" cy="63649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Това е другият обект</a:t>
              </a:r>
            </a:p>
          </p:txBody>
        </p:sp>
        <p:cxnSp>
          <p:nvCxnSpPr>
            <p:cNvPr id="17" name="Straight Connector 16"/>
            <p:cNvCxnSpPr>
              <a:cxnSpLocks/>
            </p:cNvCxnSpPr>
            <p:nvPr/>
          </p:nvCxnSpPr>
          <p:spPr>
            <a:xfrm flipH="1">
              <a:off x="4790109" y="4895735"/>
              <a:ext cx="252568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486400" y="5478969"/>
            <a:ext cx="2209800" cy="636494"/>
            <a:chOff x="5247309" y="4259241"/>
            <a:chExt cx="2209800" cy="636494"/>
          </a:xfrm>
        </p:grpSpPr>
        <p:sp>
          <p:nvSpPr>
            <p:cNvPr id="22" name="Text Placeholder 2"/>
            <p:cNvSpPr txBox="1">
              <a:spLocks/>
            </p:cNvSpPr>
            <p:nvPr/>
          </p:nvSpPr>
          <p:spPr>
            <a:xfrm>
              <a:off x="6237909" y="4259241"/>
              <a:ext cx="1219200" cy="63649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Това е </a:t>
              </a:r>
              <a:r>
                <a:rPr lang="en-US" sz="1800" i="1" dirty="0">
                  <a:solidFill>
                    <a:schemeClr val="bg1"/>
                  </a:solidFill>
                </a:rPr>
                <a:t>this</a:t>
              </a:r>
              <a:r>
                <a:rPr lang="en-US" sz="1800" b="0" dirty="0">
                  <a:solidFill>
                    <a:schemeClr val="bg1"/>
                  </a:solidFill>
                </a:rPr>
                <a:t> </a:t>
              </a:r>
              <a:r>
                <a:rPr lang="bg-BG" sz="1800" b="0" dirty="0">
                  <a:solidFill>
                    <a:schemeClr val="bg1"/>
                  </a:solidFill>
                </a:rPr>
                <a:t>обектът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5247309" y="4259241"/>
              <a:ext cx="22098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275586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Плочки</a:t>
                </a:r>
              </a:p>
              <a:p>
                <a:pPr lvl="1"/>
                <a:r>
                  <a:rPr lang="bg-BG" dirty="0"/>
                  <a:t>В квадратна матрица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/>
                      </a:rPr>
                      <m:t>(</m:t>
                    </m:r>
                    <m:r>
                      <a:rPr lang="en-US" i="1" dirty="0" err="1" smtClean="0">
                        <a:solidFill>
                          <a:srgbClr val="FF388C"/>
                        </a:solidFill>
                        <a:latin typeface="Cambria Math"/>
                      </a:rPr>
                      <m:t>𝑖</m:t>
                    </m:r>
                    <m:r>
                      <a:rPr lang="en-US" i="1" dirty="0" err="1" smtClean="0">
                        <a:solidFill>
                          <a:srgbClr val="FF388C"/>
                        </a:solidFill>
                        <a:latin typeface="Cambria Math"/>
                      </a:rPr>
                      <m:t>,</m:t>
                    </m:r>
                    <m:r>
                      <a:rPr lang="en-US" i="1" dirty="0" err="1" smtClean="0">
                        <a:solidFill>
                          <a:srgbClr val="FF388C"/>
                        </a:solidFill>
                        <a:latin typeface="Cambria Math"/>
                      </a:rPr>
                      <m:t>𝑗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Два материала – светъл и тъмен, като</a:t>
                </a:r>
                <a:r>
                  <a:rPr lang="en-US" dirty="0"/>
                  <a:t> </a:t>
                </a:r>
                <a:r>
                  <a:rPr lang="bg-BG" dirty="0"/>
                  <a:t>при четна сума е единият, при нечетна – другият</a:t>
                </a:r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r>
                  <a:rPr lang="bg-BG" dirty="0"/>
                  <a:t>Събитие за колизия – в </a:t>
                </a:r>
                <a:r>
                  <a:rPr lang="en-US" dirty="0">
                    <a:solidFill>
                      <a:srgbClr val="FF388C"/>
                    </a:solidFill>
                  </a:rPr>
                  <a:t>this</a:t>
                </a:r>
                <a:r>
                  <a:rPr lang="bg-BG" dirty="0"/>
                  <a:t> е удареният обект, за който е възникнала колизията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3352800" y="2593778"/>
            <a:ext cx="609600" cy="609600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Rectangle 3"/>
          <p:cNvSpPr/>
          <p:nvPr/>
        </p:nvSpPr>
        <p:spPr>
          <a:xfrm>
            <a:off x="3962400" y="2593778"/>
            <a:ext cx="609600" cy="609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Rectangle 4"/>
          <p:cNvSpPr/>
          <p:nvPr/>
        </p:nvSpPr>
        <p:spPr>
          <a:xfrm>
            <a:off x="3352800" y="3203378"/>
            <a:ext cx="609600" cy="609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Rectangle 5"/>
          <p:cNvSpPr/>
          <p:nvPr/>
        </p:nvSpPr>
        <p:spPr>
          <a:xfrm>
            <a:off x="3962400" y="3203378"/>
            <a:ext cx="609600" cy="609600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Rectangle 6"/>
          <p:cNvSpPr/>
          <p:nvPr/>
        </p:nvSpPr>
        <p:spPr>
          <a:xfrm>
            <a:off x="4572000" y="2593778"/>
            <a:ext cx="609600" cy="609600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Rectangle 7"/>
          <p:cNvSpPr/>
          <p:nvPr/>
        </p:nvSpPr>
        <p:spPr>
          <a:xfrm>
            <a:off x="5181600" y="2593778"/>
            <a:ext cx="609600" cy="609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Rectangle 8"/>
          <p:cNvSpPr/>
          <p:nvPr/>
        </p:nvSpPr>
        <p:spPr>
          <a:xfrm>
            <a:off x="4572000" y="3203378"/>
            <a:ext cx="609600" cy="609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Rectangle 9"/>
          <p:cNvSpPr/>
          <p:nvPr/>
        </p:nvSpPr>
        <p:spPr>
          <a:xfrm>
            <a:off x="5181600" y="3203378"/>
            <a:ext cx="609600" cy="609600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Rectangle 10"/>
          <p:cNvSpPr/>
          <p:nvPr/>
        </p:nvSpPr>
        <p:spPr>
          <a:xfrm>
            <a:off x="3352800" y="3812978"/>
            <a:ext cx="609600" cy="609600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Rectangle 11"/>
          <p:cNvSpPr/>
          <p:nvPr/>
        </p:nvSpPr>
        <p:spPr>
          <a:xfrm>
            <a:off x="3962400" y="3812978"/>
            <a:ext cx="609600" cy="609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Rectangle 12"/>
          <p:cNvSpPr/>
          <p:nvPr/>
        </p:nvSpPr>
        <p:spPr>
          <a:xfrm>
            <a:off x="3352800" y="4422578"/>
            <a:ext cx="609600" cy="609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Rectangle 13"/>
          <p:cNvSpPr/>
          <p:nvPr/>
        </p:nvSpPr>
        <p:spPr>
          <a:xfrm>
            <a:off x="3962400" y="4422578"/>
            <a:ext cx="609600" cy="609600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Rectangle 14"/>
          <p:cNvSpPr/>
          <p:nvPr/>
        </p:nvSpPr>
        <p:spPr>
          <a:xfrm>
            <a:off x="4572000" y="3812978"/>
            <a:ext cx="609600" cy="609600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6" name="Rectangle 15"/>
          <p:cNvSpPr/>
          <p:nvPr/>
        </p:nvSpPr>
        <p:spPr>
          <a:xfrm>
            <a:off x="5181600" y="3812978"/>
            <a:ext cx="609600" cy="609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Rectangle 16"/>
          <p:cNvSpPr/>
          <p:nvPr/>
        </p:nvSpPr>
        <p:spPr>
          <a:xfrm>
            <a:off x="4572000" y="4422578"/>
            <a:ext cx="609600" cy="609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Rectangle 17"/>
          <p:cNvSpPr/>
          <p:nvPr/>
        </p:nvSpPr>
        <p:spPr>
          <a:xfrm>
            <a:off x="5181600" y="4422578"/>
            <a:ext cx="609600" cy="609600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352800" y="2288978"/>
                <a:ext cx="609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1400" i="1" dirty="0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288978"/>
                <a:ext cx="609600" cy="3077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962400" y="2286001"/>
                <a:ext cx="609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1400" b="0" i="1" dirty="0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2286001"/>
                <a:ext cx="609600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572000" y="2286000"/>
                <a:ext cx="609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1400" b="0" i="1" dirty="0" smtClean="0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286000"/>
                <a:ext cx="609600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181600" y="2288978"/>
                <a:ext cx="609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1400" b="0" i="1" dirty="0" smtClean="0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2288978"/>
                <a:ext cx="609600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48000" y="2744689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1400" i="1" dirty="0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744689"/>
                <a:ext cx="304800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048000" y="3355778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1400" b="0" i="1" dirty="0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355778"/>
                <a:ext cx="304800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048000" y="3963889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1400" b="0" i="1" dirty="0" smtClean="0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963889"/>
                <a:ext cx="304800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038475" y="4573489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1400" b="0" i="1" dirty="0" smtClean="0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475" y="4573489"/>
                <a:ext cx="304800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318104"/>
      </p:ext>
    </p:extLst>
  </p:cSld>
  <p:clrMapOvr>
    <a:masterClrMapping/>
  </p:clrMapOvr>
  <p:transition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При удар плочката получава маса в </a:t>
            </a:r>
            <a:r>
              <a:rPr lang="en-US" dirty="0">
                <a:solidFill>
                  <a:srgbClr val="FF388C"/>
                </a:solidFill>
              </a:rPr>
              <a:t>mass</a:t>
            </a:r>
            <a:r>
              <a:rPr lang="bg-BG" dirty="0"/>
              <a:t>, за да падне, и се завърта със </a:t>
            </a:r>
            <a:r>
              <a:rPr lang="en-GB" dirty="0" err="1">
                <a:solidFill>
                  <a:srgbClr val="FF388C"/>
                </a:solidFill>
              </a:rPr>
              <a:t>setAngularVelocity</a:t>
            </a:r>
            <a:endParaRPr lang="bg-BG" dirty="0">
              <a:solidFill>
                <a:srgbClr val="FF388C"/>
              </a:solidFill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D39CD80B-5E3E-4332-995B-BE06441AF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5077764"/>
      </p:ext>
    </p:extLst>
  </p:cSld>
  <p:clrMapOvr>
    <a:masterClrMapping/>
  </p:clrMapOvr>
  <p:transition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Кутия за понички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Задача</a:t>
            </a:r>
          </a:p>
          <a:p>
            <a:pPr lvl="1"/>
            <a:r>
              <a:rPr lang="bg-BG" dirty="0"/>
              <a:t>Пластмасова кутия за понички с деления</a:t>
            </a:r>
          </a:p>
          <a:p>
            <a:pPr lvl="1"/>
            <a:r>
              <a:rPr lang="bg-BG" dirty="0"/>
              <a:t>Цветни понички падат и заемат местата между деленията</a:t>
            </a:r>
          </a:p>
          <a:p>
            <a:pPr lvl="1"/>
            <a:r>
              <a:rPr lang="bg-BG" dirty="0"/>
              <a:t>Някои не успяват да си намерят място</a:t>
            </a:r>
          </a:p>
          <a:p>
            <a:r>
              <a:rPr lang="bg-BG" dirty="0"/>
              <a:t>Предизвикателство</a:t>
            </a:r>
          </a:p>
          <a:p>
            <a:pPr lvl="1"/>
            <a:r>
              <a:rPr lang="en-US" dirty="0" err="1"/>
              <a:t>Physijs</a:t>
            </a:r>
            <a:r>
              <a:rPr lang="en-US" dirty="0"/>
              <a:t> </a:t>
            </a:r>
            <a:r>
              <a:rPr lang="bg-BG" dirty="0"/>
              <a:t>дизайн на кутия и на поничка</a:t>
            </a:r>
          </a:p>
        </p:txBody>
      </p:sp>
    </p:spTree>
    <p:extLst>
      <p:ext uri="{BB962C8B-B14F-4D97-AF65-F5344CB8AC3E}">
        <p14:creationId xmlns:p14="http://schemas.microsoft.com/office/powerpoint/2010/main" val="4250063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Поничката</a:t>
            </a:r>
          </a:p>
          <a:p>
            <a:pPr lvl="1"/>
            <a:r>
              <a:rPr lang="bg-BG" dirty="0"/>
              <a:t>Може да се представи във </a:t>
            </a:r>
            <a:r>
              <a:rPr lang="en-US" dirty="0" err="1"/>
              <a:t>Physijs</a:t>
            </a:r>
            <a:r>
              <a:rPr lang="en-US" dirty="0"/>
              <a:t> </a:t>
            </a:r>
            <a:r>
              <a:rPr lang="bg-BG" dirty="0"/>
              <a:t>с цилиндричната форма </a:t>
            </a:r>
            <a:r>
              <a:rPr lang="en-US" dirty="0" err="1">
                <a:solidFill>
                  <a:srgbClr val="FF388C"/>
                </a:solidFill>
              </a:rPr>
              <a:t>CylinderMesh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По-добре е да се използва по-точна форма с изпъкнал многостен – </a:t>
            </a:r>
            <a:r>
              <a:rPr lang="en-US" dirty="0" err="1">
                <a:solidFill>
                  <a:srgbClr val="FF388C"/>
                </a:solidFill>
              </a:rPr>
              <a:t>ConvexMesh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За видимата форма в </a:t>
            </a:r>
            <a:r>
              <a:rPr lang="en-US" dirty="0"/>
              <a:t>Three.js</a:t>
            </a:r>
            <a:r>
              <a:rPr lang="bg-BG" dirty="0"/>
              <a:t> се ползва </a:t>
            </a:r>
            <a:r>
              <a:rPr lang="en-US" dirty="0" err="1">
                <a:solidFill>
                  <a:srgbClr val="FF388C"/>
                </a:solidFill>
              </a:rPr>
              <a:t>TorusGeometry</a:t>
            </a:r>
            <a:endParaRPr lang="en-US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628533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Общ модел на работа</a:t>
            </a:r>
          </a:p>
          <a:p>
            <a:pPr lvl="1"/>
            <a:r>
              <a:rPr lang="bg-BG" dirty="0"/>
              <a:t>Собствен модел на света и обектите в него</a:t>
            </a:r>
          </a:p>
          <a:p>
            <a:pPr lvl="1"/>
            <a:r>
              <a:rPr lang="bg-BG" dirty="0"/>
              <a:t>Комплект от поддържани физични свойства</a:t>
            </a:r>
          </a:p>
          <a:p>
            <a:pPr lvl="1"/>
            <a:r>
              <a:rPr lang="bg-BG" dirty="0"/>
              <a:t>Алгоритми за промяна на обектите според свойствата им</a:t>
            </a:r>
          </a:p>
          <a:p>
            <a:pPr lvl="1"/>
            <a:r>
              <a:rPr lang="bg-BG" dirty="0"/>
              <a:t>Някои имат собствена графична система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47371" y="3738778"/>
            <a:ext cx="6582229" cy="2495006"/>
            <a:chOff x="1647371" y="3738778"/>
            <a:chExt cx="6582229" cy="2495006"/>
          </a:xfrm>
        </p:grpSpPr>
        <p:sp>
          <p:nvSpPr>
            <p:cNvPr id="11" name="Rectangle 10"/>
            <p:cNvSpPr/>
            <p:nvPr/>
          </p:nvSpPr>
          <p:spPr>
            <a:xfrm>
              <a:off x="4161971" y="4876801"/>
              <a:ext cx="1600200" cy="685799"/>
            </a:xfrm>
            <a:prstGeom prst="rect">
              <a:avLst/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g-BG" sz="2000" dirty="0">
                  <a:ln w="3175">
                    <a:noFill/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rPr>
                <a:t>Свят с обекти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647371" y="4876801"/>
              <a:ext cx="1600200" cy="685800"/>
            </a:xfrm>
            <a:prstGeom prst="rect">
              <a:avLst/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g-BG" sz="2000" dirty="0">
                  <a:ln w="3175">
                    <a:noFill/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rPr>
                <a:t>Физични свойства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47371" y="3738778"/>
              <a:ext cx="4114800" cy="525467"/>
            </a:xfrm>
            <a:prstGeom prst="rect">
              <a:avLst/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g-BG" sz="2000" dirty="0">
                  <a:ln w="3175">
                    <a:noFill/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rPr>
                <a:t>Алгоритми</a:t>
              </a:r>
            </a:p>
          </p:txBody>
        </p: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V="1">
              <a:off x="2447471" y="4264245"/>
              <a:ext cx="0" cy="61255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11" idx="0"/>
            </p:cNvCxnSpPr>
            <p:nvPr/>
          </p:nvCxnSpPr>
          <p:spPr>
            <a:xfrm>
              <a:off x="4962071" y="4264245"/>
              <a:ext cx="0" cy="61255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2" idx="3"/>
              <a:endCxn id="11" idx="1"/>
            </p:cNvCxnSpPr>
            <p:nvPr/>
          </p:nvCxnSpPr>
          <p:spPr>
            <a:xfrm>
              <a:off x="3247571" y="5219701"/>
              <a:ext cx="9144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6629400" y="4876800"/>
              <a:ext cx="1600200" cy="685800"/>
            </a:xfrm>
            <a:prstGeom prst="rect">
              <a:avLst/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g-BG" sz="2000" dirty="0">
                  <a:ln w="3175">
                    <a:noFill/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rPr>
                <a:t>Графична система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5762171" y="5391149"/>
              <a:ext cx="86722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/>
            <p:cNvGrpSpPr/>
            <p:nvPr/>
          </p:nvGrpSpPr>
          <p:grpSpPr>
            <a:xfrm>
              <a:off x="6231644" y="4259241"/>
              <a:ext cx="1438777" cy="831744"/>
              <a:chOff x="260800" y="5011390"/>
              <a:chExt cx="1438777" cy="1469607"/>
            </a:xfrm>
          </p:grpSpPr>
          <p:sp>
            <p:nvSpPr>
              <p:cNvPr id="35" name="Text Placeholder 2"/>
              <p:cNvSpPr txBox="1">
                <a:spLocks/>
              </p:cNvSpPr>
              <p:nvPr/>
            </p:nvSpPr>
            <p:spPr>
              <a:xfrm>
                <a:off x="260801" y="5011390"/>
                <a:ext cx="1438776" cy="664392"/>
              </a:xfrm>
              <a:prstGeom prst="rect">
                <a:avLst/>
              </a:prstGeom>
              <a:solidFill>
                <a:srgbClr val="FF388C"/>
              </a:solidFill>
              <a:ln w="3175">
                <a:solidFill>
                  <a:srgbClr val="FF388C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sz="3600" b="1" kern="1200" spc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ndara" panose="020E0502030303020204" pitchFamily="34" charset="0"/>
                    <a:ea typeface="Verdan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Arial" panose="020B0604020202020204" pitchFamily="34" charset="0"/>
                  <a:buChar char="•"/>
                  <a:defRPr lang="en-US" sz="3200" kern="1200" dirty="0" smtClean="0">
                    <a:ln w="3175">
                      <a:noFill/>
                      <a:prstDash val="solid"/>
                    </a:ln>
                    <a:solidFill>
                      <a:schemeClr val="accent1"/>
                    </a:solidFill>
                    <a:effectLst/>
                    <a:latin typeface="Candara" panose="020E0502030303020204" pitchFamily="34" charset="0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sz="2400" kern="120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ndara" panose="020E0502030303020204" pitchFamily="34" charset="0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sz="2400" kern="120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ndara" panose="020E0502030303020204" pitchFamily="34" charset="0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lang="bg-BG" sz="2400" kern="12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ndara" panose="020E0502030303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bg-BG" sz="1800" b="0" dirty="0">
                    <a:solidFill>
                      <a:schemeClr val="bg1"/>
                    </a:solidFill>
                  </a:rPr>
                  <a:t>Еднократно</a:t>
                </a:r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 flipV="1">
                <a:off x="260800" y="5011390"/>
                <a:ext cx="1" cy="1469607"/>
              </a:xfrm>
              <a:prstGeom prst="line">
                <a:avLst/>
              </a:prstGeom>
              <a:noFill/>
              <a:ln w="3175">
                <a:solidFill>
                  <a:srgbClr val="FF388C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4" name="Straight Arrow Connector 43"/>
            <p:cNvCxnSpPr/>
            <p:nvPr/>
          </p:nvCxnSpPr>
          <p:spPr>
            <a:xfrm>
              <a:off x="5762171" y="5391150"/>
              <a:ext cx="5624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5762171" y="5391150"/>
              <a:ext cx="7148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5762172" y="5090985"/>
              <a:ext cx="86722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6025456" y="5391150"/>
              <a:ext cx="1576615" cy="842634"/>
              <a:chOff x="260800" y="4186934"/>
              <a:chExt cx="1576615" cy="1488849"/>
            </a:xfrm>
          </p:grpSpPr>
          <p:sp>
            <p:nvSpPr>
              <p:cNvPr id="70" name="Text Placeholder 2"/>
              <p:cNvSpPr txBox="1">
                <a:spLocks/>
              </p:cNvSpPr>
              <p:nvPr/>
            </p:nvSpPr>
            <p:spPr>
              <a:xfrm>
                <a:off x="260801" y="5011390"/>
                <a:ext cx="1576614" cy="664393"/>
              </a:xfrm>
              <a:prstGeom prst="rect">
                <a:avLst/>
              </a:prstGeom>
              <a:solidFill>
                <a:srgbClr val="FF388C"/>
              </a:solidFill>
              <a:ln w="3175">
                <a:solidFill>
                  <a:srgbClr val="FF388C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sz="3600" b="1" kern="1200" spc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ndara" panose="020E0502030303020204" pitchFamily="34" charset="0"/>
                    <a:ea typeface="Verdan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Arial" panose="020B0604020202020204" pitchFamily="34" charset="0"/>
                  <a:buChar char="•"/>
                  <a:defRPr lang="en-US" sz="3200" kern="1200" dirty="0" smtClean="0">
                    <a:ln w="3175">
                      <a:noFill/>
                      <a:prstDash val="solid"/>
                    </a:ln>
                    <a:solidFill>
                      <a:schemeClr val="accent1"/>
                    </a:solidFill>
                    <a:effectLst/>
                    <a:latin typeface="Candara" panose="020E0502030303020204" pitchFamily="34" charset="0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sz="2400" kern="120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ndara" panose="020E0502030303020204" pitchFamily="34" charset="0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sz="2400" kern="120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ndara" panose="020E0502030303020204" pitchFamily="34" charset="0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lang="bg-BG" sz="2400" kern="12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ndara" panose="020E0502030303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bg-BG" sz="1800" b="0" dirty="0">
                    <a:solidFill>
                      <a:schemeClr val="bg1"/>
                    </a:solidFill>
                  </a:rPr>
                  <a:t>Многократно</a:t>
                </a:r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>
                <a:off x="260800" y="4186934"/>
                <a:ext cx="1" cy="824456"/>
              </a:xfrm>
              <a:prstGeom prst="line">
                <a:avLst/>
              </a:prstGeom>
              <a:noFill/>
              <a:ln w="3175">
                <a:solidFill>
                  <a:srgbClr val="FF388C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19168355"/>
      </p:ext>
    </p:extLst>
  </p:cSld>
  <p:clrMapOvr>
    <a:masterClrMapping/>
  </p:clrMapOvr>
  <p:transition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/>
        </p:nvGrpSpPr>
        <p:grpSpPr>
          <a:xfrm>
            <a:off x="914400" y="2508374"/>
            <a:ext cx="7772400" cy="6226"/>
            <a:chOff x="685800" y="1600200"/>
            <a:chExt cx="7772400" cy="6226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1430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2954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4478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6002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7526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9050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0574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2098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3622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5146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670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8194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9718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1242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66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4290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5814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7338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8862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0386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1910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3434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4958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6482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8006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9530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1054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2578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4102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5626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7150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8674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0198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61722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63246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4770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6294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7818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9342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866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2390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3914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75438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76962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78486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80010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1534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83058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685800" y="1606426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838200" y="1606426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990600" y="1606426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/>
          <p:cNvGrpSpPr/>
          <p:nvPr/>
        </p:nvGrpSpPr>
        <p:grpSpPr>
          <a:xfrm>
            <a:off x="914400" y="4648200"/>
            <a:ext cx="7772400" cy="457200"/>
            <a:chOff x="685800" y="2514600"/>
            <a:chExt cx="7772400" cy="45720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11430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2954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4478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6002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1752600" y="2514600"/>
              <a:ext cx="152400" cy="450974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905000" y="2517899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057400" y="2514600"/>
              <a:ext cx="152400" cy="450974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22098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3622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25146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26670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28194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2971800" y="2524497"/>
              <a:ext cx="152400" cy="44107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124200" y="2521198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276600" y="2524497"/>
              <a:ext cx="152400" cy="44107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34290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5814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7338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38862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40386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4191000" y="2514600"/>
              <a:ext cx="152400" cy="450974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4343400" y="25146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4495800" y="25146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4648200" y="2514600"/>
              <a:ext cx="152400" cy="450974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8006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9530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1054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52578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4102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5562600" y="2524497"/>
              <a:ext cx="152400" cy="44107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5000" y="2524497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867400" y="2524497"/>
              <a:ext cx="152400" cy="44107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60198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61722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63246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4770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6294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6781800" y="2524497"/>
              <a:ext cx="152400" cy="44107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6934200" y="2521198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7086600" y="2524497"/>
              <a:ext cx="152400" cy="44107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72390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73914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75438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76962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78486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80010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8153400" y="2514600"/>
              <a:ext cx="152400" cy="450974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8305800" y="2517899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685800" y="25146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838200" y="2514600"/>
              <a:ext cx="152400" cy="45720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990600" y="29718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 Placeholder 129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Кутията</a:t>
                </a:r>
              </a:p>
              <a:p>
                <a:pPr lvl="1"/>
                <a:r>
                  <a:rPr lang="bg-BG" dirty="0"/>
                  <a:t>Използваме релефна карта </a:t>
                </a:r>
                <a:r>
                  <a:rPr lang="en-US" dirty="0" err="1">
                    <a:solidFill>
                      <a:srgbClr val="FF388C"/>
                    </a:solidFill>
                  </a:rPr>
                  <a:t>HeightfieldMesh</a:t>
                </a:r>
                <a:endParaRPr lang="en-US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Квадратна мрежа 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/>
                      </a:rPr>
                      <m:t>5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2×</m:t>
                    </m:r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/>
                      </a:rPr>
                      <m:t>5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lang="bg-BG" dirty="0"/>
                  <a:t> точки</a:t>
                </a:r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r>
                  <a:rPr lang="bg-BG" dirty="0"/>
                  <a:t>По осите </a:t>
                </a:r>
                <a:r>
                  <a:rPr lang="en-US" dirty="0"/>
                  <a:t>X</a:t>
                </a:r>
                <a:r>
                  <a:rPr lang="bg-BG" dirty="0"/>
                  <a:t> и </a:t>
                </a:r>
                <a:r>
                  <a:rPr lang="en-US" dirty="0"/>
                  <a:t>Y</a:t>
                </a:r>
                <a:r>
                  <a:rPr lang="bg-BG" dirty="0"/>
                  <a:t> издигаме някои от точките</a:t>
                </a:r>
              </a:p>
              <a:p>
                <a:pPr lvl="1"/>
                <a:r>
                  <a:rPr lang="bg-BG" dirty="0"/>
                  <a:t>Броят им е така избран, че в средата да се получи двойно по-широка преграда</a:t>
                </a:r>
              </a:p>
            </p:txBody>
          </p:sp>
        </mc:Choice>
        <mc:Fallback xmlns="">
          <p:sp>
            <p:nvSpPr>
              <p:cNvPr id="130" name="Text Placeholder 12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2" name="Group 181"/>
          <p:cNvGrpSpPr/>
          <p:nvPr/>
        </p:nvGrpSpPr>
        <p:grpSpPr>
          <a:xfrm>
            <a:off x="304800" y="1649297"/>
            <a:ext cx="990600" cy="818736"/>
            <a:chOff x="5933109" y="4259241"/>
            <a:chExt cx="990600" cy="818736"/>
          </a:xfrm>
        </p:grpSpPr>
        <p:sp>
          <p:nvSpPr>
            <p:cNvPr id="183" name="Text Placeholder 2"/>
            <p:cNvSpPr txBox="1">
              <a:spLocks/>
            </p:cNvSpPr>
            <p:nvPr/>
          </p:nvSpPr>
          <p:spPr>
            <a:xfrm>
              <a:off x="5933109" y="4259241"/>
              <a:ext cx="990600" cy="38843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Профил</a:t>
              </a:r>
            </a:p>
          </p:txBody>
        </p:sp>
        <p:cxnSp>
          <p:nvCxnSpPr>
            <p:cNvPr id="184" name="Straight Connector 183"/>
            <p:cNvCxnSpPr/>
            <p:nvPr/>
          </p:nvCxnSpPr>
          <p:spPr>
            <a:xfrm>
              <a:off x="6923709" y="4259241"/>
              <a:ext cx="0" cy="81873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2286000" y="4675094"/>
            <a:ext cx="1143000" cy="1406089"/>
            <a:chOff x="5780709" y="3494128"/>
            <a:chExt cx="1143000" cy="1406089"/>
          </a:xfrm>
        </p:grpSpPr>
        <p:sp>
          <p:nvSpPr>
            <p:cNvPr id="191" name="Text Placeholder 2"/>
            <p:cNvSpPr txBox="1">
              <a:spLocks/>
            </p:cNvSpPr>
            <p:nvPr/>
          </p:nvSpPr>
          <p:spPr>
            <a:xfrm>
              <a:off x="5780709" y="4259241"/>
              <a:ext cx="1143000" cy="64097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Единична преграда</a:t>
              </a:r>
            </a:p>
          </p:txBody>
        </p:sp>
        <p:cxnSp>
          <p:nvCxnSpPr>
            <p:cNvPr id="192" name="Straight Connector 191"/>
            <p:cNvCxnSpPr/>
            <p:nvPr/>
          </p:nvCxnSpPr>
          <p:spPr>
            <a:xfrm>
              <a:off x="6923709" y="3494128"/>
              <a:ext cx="0" cy="140608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6" name="Group 195"/>
          <p:cNvGrpSpPr/>
          <p:nvPr/>
        </p:nvGrpSpPr>
        <p:grpSpPr>
          <a:xfrm>
            <a:off x="4719918" y="4698438"/>
            <a:ext cx="1183342" cy="1406089"/>
            <a:chOff x="5740367" y="3499076"/>
            <a:chExt cx="1183342" cy="1406089"/>
          </a:xfrm>
        </p:grpSpPr>
        <p:sp>
          <p:nvSpPr>
            <p:cNvPr id="197" name="Text Placeholder 2"/>
            <p:cNvSpPr txBox="1">
              <a:spLocks/>
            </p:cNvSpPr>
            <p:nvPr/>
          </p:nvSpPr>
          <p:spPr>
            <a:xfrm>
              <a:off x="5740367" y="4259241"/>
              <a:ext cx="1183342" cy="64097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Двойна преграда</a:t>
              </a:r>
            </a:p>
          </p:txBody>
        </p:sp>
        <p:cxnSp>
          <p:nvCxnSpPr>
            <p:cNvPr id="198" name="Straight Connector 197"/>
            <p:cNvCxnSpPr/>
            <p:nvPr/>
          </p:nvCxnSpPr>
          <p:spPr>
            <a:xfrm>
              <a:off x="5740367" y="3499076"/>
              <a:ext cx="0" cy="140608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490361862"/>
      </p:ext>
    </p:extLst>
  </p:cSld>
  <p:clrMapOvr>
    <a:masterClrMapping/>
  </p:clrMapOvr>
  <p:transition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lvl="1"/>
                <a:r>
                  <a:rPr lang="bg-BG" dirty="0"/>
                  <a:t>Завъртаме образа на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кутията на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90</m:t>
                    </m:r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°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защото в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Three.js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посоката нагоре е по оста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Y,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а не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Z</a:t>
                </a:r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t="-930" r="-216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817A57A-5BB5-4980-A795-0EF12B19D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6903569"/>
      </p:ext>
    </p:extLst>
  </p:cSld>
  <p:clrMapOvr>
    <a:masterClrMapping/>
  </p:clrMapOvr>
  <p:transition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/>
              <a:t>Въпроси и коментари</a:t>
            </a:r>
            <a:endParaRPr lang="bg-BG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012284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Край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56875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Библиотека </a:t>
            </a:r>
            <a:r>
              <a:rPr lang="en-GB" dirty="0" err="1">
                <a:solidFill>
                  <a:srgbClr val="FF388C"/>
                </a:solidFill>
              </a:rPr>
              <a:t>Physijs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6BA0B3-1C4D-477B-8C33-DF96196713BC}"/>
              </a:ext>
            </a:extLst>
          </p:cNvPr>
          <p:cNvGrpSpPr/>
          <p:nvPr/>
        </p:nvGrpSpPr>
        <p:grpSpPr>
          <a:xfrm>
            <a:off x="3581400" y="3429000"/>
            <a:ext cx="3052062" cy="2133600"/>
            <a:chOff x="-1605947" y="1973264"/>
            <a:chExt cx="3052062" cy="3769852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28BBF92D-2D09-4BA2-A97F-147D5063A032}"/>
                </a:ext>
              </a:extLst>
            </p:cNvPr>
            <p:cNvSpPr txBox="1">
              <a:spLocks/>
            </p:cNvSpPr>
            <p:nvPr/>
          </p:nvSpPr>
          <p:spPr>
            <a:xfrm>
              <a:off x="-1605947" y="4499065"/>
              <a:ext cx="3052062" cy="1244051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028700" algn="r"/>
              <a:r>
                <a:rPr lang="bg-BG" sz="1800" b="0" dirty="0">
                  <a:solidFill>
                    <a:schemeClr val="bg1"/>
                  </a:solidFill>
                </a:rPr>
                <a:t>Няма точка като име</a:t>
              </a:r>
            </a:p>
            <a:p>
              <a:pPr indent="-1028700" algn="r"/>
              <a:r>
                <a:rPr lang="bg-BG" sz="1800" b="0" dirty="0">
                  <a:solidFill>
                    <a:schemeClr val="bg1"/>
                  </a:solidFill>
                </a:rPr>
                <a:t>Има точка като име на файл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2D19E6F-90D2-46B7-ACF0-6B6842DC89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6114" y="1973264"/>
              <a:ext cx="1" cy="376985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282973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Библиотека </a:t>
            </a:r>
            <a:r>
              <a:rPr lang="en-GB" dirty="0" err="1">
                <a:solidFill>
                  <a:srgbClr val="FF388C"/>
                </a:solidFill>
              </a:rPr>
              <a:t>Physijs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Характеристики </a:t>
            </a:r>
          </a:p>
          <a:p>
            <a:pPr lvl="1" fontAlgn="base"/>
            <a:r>
              <a:rPr lang="bg-BG" dirty="0"/>
              <a:t>Опаковка (</a:t>
            </a:r>
            <a:r>
              <a:rPr lang="en-US" dirty="0"/>
              <a:t>wrapper)</a:t>
            </a:r>
            <a:r>
              <a:rPr lang="bg-BG" dirty="0"/>
              <a:t> над</a:t>
            </a:r>
            <a:br>
              <a:rPr lang="bg-BG" b="0" dirty="0"/>
            </a:br>
            <a:r>
              <a:rPr lang="en-US" b="0" dirty="0">
                <a:solidFill>
                  <a:srgbClr val="FF388C"/>
                </a:solidFill>
              </a:rPr>
              <a:t>Three.js</a:t>
            </a:r>
            <a:r>
              <a:rPr lang="bg-BG" b="0" dirty="0"/>
              <a:t> с възможностите</a:t>
            </a:r>
            <a:br>
              <a:rPr lang="bg-BG" b="0" dirty="0"/>
            </a:br>
            <a:r>
              <a:rPr lang="bg-BG" b="0" dirty="0"/>
              <a:t>на библиотеката </a:t>
            </a:r>
            <a:r>
              <a:rPr lang="en-US" b="0" dirty="0">
                <a:solidFill>
                  <a:srgbClr val="FF388C"/>
                </a:solidFill>
              </a:rPr>
              <a:t>ammo.js</a:t>
            </a:r>
            <a:endParaRPr lang="bg-BG" b="0" dirty="0">
              <a:solidFill>
                <a:srgbClr val="FF388C"/>
              </a:solidFill>
            </a:endParaRPr>
          </a:p>
          <a:p>
            <a:pPr lvl="1" fontAlgn="base"/>
            <a:r>
              <a:rPr lang="bg-BG" dirty="0"/>
              <a:t>Използва отделен процес</a:t>
            </a:r>
            <a:br>
              <a:rPr lang="bg-BG" dirty="0"/>
            </a:br>
            <a:r>
              <a:rPr lang="bg-BG" dirty="0"/>
              <a:t>за симулиране на физиката</a:t>
            </a:r>
            <a:endParaRPr lang="bg-BG" b="0" dirty="0"/>
          </a:p>
          <a:p>
            <a:pPr lvl="1" fontAlgn="base"/>
            <a:r>
              <a:rPr lang="bg-BG" b="0" dirty="0"/>
              <a:t>Поддържа различни форми</a:t>
            </a:r>
            <a:br>
              <a:rPr lang="bg-BG" b="0" dirty="0"/>
            </a:br>
            <a:r>
              <a:rPr lang="bg-BG" b="0" dirty="0"/>
              <a:t>и свойства на обектите</a:t>
            </a:r>
            <a:endParaRPr lang="bg-BG" dirty="0"/>
          </a:p>
        </p:txBody>
      </p:sp>
      <p:sp>
        <p:nvSpPr>
          <p:cNvPr id="4" name="Rectangle 3"/>
          <p:cNvSpPr/>
          <p:nvPr/>
        </p:nvSpPr>
        <p:spPr>
          <a:xfrm>
            <a:off x="6400800" y="2375137"/>
            <a:ext cx="2209800" cy="2577863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Physi.js</a:t>
            </a:r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29401" y="2832338"/>
            <a:ext cx="1828800" cy="914400"/>
          </a:xfrm>
          <a:prstGeom prst="rect">
            <a:avLst/>
          </a:prstGeom>
          <a:solidFill>
            <a:schemeClr val="bg1">
              <a:alpha val="50196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Three.js</a:t>
            </a:r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29401" y="3869640"/>
            <a:ext cx="1828800" cy="914400"/>
          </a:xfrm>
          <a:prstGeom prst="rect">
            <a:avLst/>
          </a:prstGeom>
          <a:solidFill>
            <a:schemeClr val="bg1">
              <a:alpha val="50196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Ammo.js</a:t>
            </a:r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229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Внимание!</a:t>
            </a:r>
          </a:p>
          <a:p>
            <a:pPr lvl="1"/>
            <a:r>
              <a:rPr lang="bg-BG" dirty="0"/>
              <a:t>Примерите с </a:t>
            </a:r>
            <a:r>
              <a:rPr lang="en-US" dirty="0" err="1"/>
              <a:t>Physijs</a:t>
            </a:r>
            <a:r>
              <a:rPr lang="bg-BG" dirty="0"/>
              <a:t> трябва да се пускат през </a:t>
            </a:r>
            <a:r>
              <a:rPr lang="en-US" dirty="0"/>
              <a:t>http</a:t>
            </a:r>
            <a:r>
              <a:rPr lang="bg-BG" dirty="0"/>
              <a:t> или </a:t>
            </a:r>
            <a:r>
              <a:rPr lang="en-US" dirty="0"/>
              <a:t>https</a:t>
            </a:r>
            <a:r>
              <a:rPr lang="bg-BG" dirty="0"/>
              <a:t> протокол</a:t>
            </a:r>
          </a:p>
          <a:p>
            <a:pPr lvl="1"/>
            <a:r>
              <a:rPr lang="bg-BG" dirty="0"/>
              <a:t>Това е поради защита в браузерите</a:t>
            </a:r>
            <a:r>
              <a:rPr lang="en-US" dirty="0"/>
              <a:t> – </a:t>
            </a:r>
            <a:r>
              <a:rPr lang="bg-BG" dirty="0"/>
              <a:t>вижте повече информация за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solidFill>
                  <a:srgbClr val="FF388C"/>
                </a:solidFill>
              </a:rPr>
              <a:t>SOP</a:t>
            </a:r>
            <a:r>
              <a:rPr lang="en-US" dirty="0"/>
              <a:t> (single origin policy)</a:t>
            </a:r>
          </a:p>
          <a:p>
            <a:pPr lvl="2"/>
            <a:r>
              <a:rPr lang="en-US" dirty="0" err="1">
                <a:solidFill>
                  <a:srgbClr val="FF388C"/>
                </a:solidFill>
              </a:rPr>
              <a:t>CORS</a:t>
            </a:r>
            <a:r>
              <a:rPr lang="en-US" dirty="0"/>
              <a:t> (cross-origin resource sharing)</a:t>
            </a:r>
          </a:p>
          <a:p>
            <a:pPr lvl="1"/>
            <a:r>
              <a:rPr lang="bg-BG" dirty="0"/>
              <a:t>Могат примерите да се пускат онлайн, или през локален сървър, или чрез настройки в браузерите (последното не се препоръчва)</a:t>
            </a:r>
          </a:p>
        </p:txBody>
      </p:sp>
    </p:spTree>
    <p:extLst>
      <p:ext uri="{BB962C8B-B14F-4D97-AF65-F5344CB8AC3E}">
        <p14:creationId xmlns:p14="http://schemas.microsoft.com/office/powerpoint/2010/main" val="971515054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8773</TotalTime>
  <Words>2070</Words>
  <Application>Microsoft Office PowerPoint</Application>
  <PresentationFormat>On-screen Show (4:3)</PresentationFormat>
  <Paragraphs>298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Verdana</vt:lpstr>
      <vt:lpstr>Wingdings</vt:lpstr>
      <vt:lpstr>Wingdings 2</vt:lpstr>
      <vt:lpstr>Custom Design</vt:lpstr>
      <vt:lpstr>проф. д-р Павел Бойчев    КИТ-ФМИ-СУ    2022</vt:lpstr>
      <vt:lpstr>PowerPoint Presentation</vt:lpstr>
      <vt:lpstr>PowerPoint Presentation</vt:lpstr>
      <vt:lpstr>Физично моделиране</vt:lpstr>
      <vt:lpstr>PowerPoint Presentation</vt:lpstr>
      <vt:lpstr>PowerPoint Presentation</vt:lpstr>
      <vt:lpstr>PowerPoint Presentation</vt:lpstr>
      <vt:lpstr>Библиотека Physijs</vt:lpstr>
      <vt:lpstr>PowerPoint Presentation</vt:lpstr>
      <vt:lpstr>PowerPoint Presentation</vt:lpstr>
      <vt:lpstr>Първи пример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Усложнен пример</vt:lpstr>
      <vt:lpstr>PowerPoint Presentation</vt:lpstr>
      <vt:lpstr>PowerPoint Presentation</vt:lpstr>
      <vt:lpstr>PowerPoint Presentation</vt:lpstr>
      <vt:lpstr>Други обекти и ситуации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Домино</vt:lpstr>
      <vt:lpstr>PowerPoint Presentation</vt:lpstr>
      <vt:lpstr>PowerPoint Presentation</vt:lpstr>
      <vt:lpstr>PowerPoint Presentation</vt:lpstr>
      <vt:lpstr>Капсули</vt:lpstr>
      <vt:lpstr>PowerPoint Presentation</vt:lpstr>
      <vt:lpstr>PowerPoint Presentation</vt:lpstr>
      <vt:lpstr>PowerPoint Presentation</vt:lpstr>
      <vt:lpstr>PowerPoint Presentation</vt:lpstr>
      <vt:lpstr>Пешки</vt:lpstr>
      <vt:lpstr>PowerPoint Presentation</vt:lpstr>
      <vt:lpstr>PowerPoint Presentation</vt:lpstr>
      <vt:lpstr>Небесна механика</vt:lpstr>
      <vt:lpstr>PowerPoint Presentation</vt:lpstr>
      <vt:lpstr>PowerPoint Presentation</vt:lpstr>
      <vt:lpstr>Задача с три тела</vt:lpstr>
      <vt:lpstr>PowerPoint Presentation</vt:lpstr>
      <vt:lpstr>PowerPoint Presentation</vt:lpstr>
      <vt:lpstr>PowerPoint Presentation</vt:lpstr>
      <vt:lpstr>PowerPoint Presentation</vt:lpstr>
      <vt:lpstr>Врата с панта</vt:lpstr>
      <vt:lpstr>PowerPoint Presentation</vt:lpstr>
      <vt:lpstr>PowerPoint Presentation</vt:lpstr>
      <vt:lpstr>PowerPoint Presentation</vt:lpstr>
      <vt:lpstr>Колизия</vt:lpstr>
      <vt:lpstr>PowerPoint Presentation</vt:lpstr>
      <vt:lpstr>PowerPoint Presentation</vt:lpstr>
      <vt:lpstr>Обратна реакция</vt:lpstr>
      <vt:lpstr>PowerPoint Presentation</vt:lpstr>
      <vt:lpstr>PowerPoint Presentation</vt:lpstr>
      <vt:lpstr>Кутия за понички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проф. д-р Павел Бойчев    КИТ-ФМИ-СУ    2022</dc:title>
  <dc:creator>Pavel Boytchev</dc:creator>
  <cp:lastModifiedBy>Pavel Boytchev</cp:lastModifiedBy>
  <cp:revision>579</cp:revision>
  <dcterms:created xsi:type="dcterms:W3CDTF">2013-12-13T09:03:57Z</dcterms:created>
  <dcterms:modified xsi:type="dcterms:W3CDTF">2022-03-11T06:46:31Z</dcterms:modified>
</cp:coreProperties>
</file>